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4" r:id="rId21"/>
    <p:sldId id="283" r:id="rId22"/>
    <p:sldId id="275" r:id="rId23"/>
    <p:sldId id="276" r:id="rId24"/>
    <p:sldId id="282" r:id="rId25"/>
    <p:sldId id="277" r:id="rId26"/>
    <p:sldId id="278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>
        <p:scale>
          <a:sx n="70" d="100"/>
          <a:sy n="70" d="100"/>
        </p:scale>
        <p:origin x="2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46D81-115E-4FC5-B273-4E3B6FDE9A2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9EFCDE-9468-41E1-A690-A816A35ED408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rPr>
            <a:t>عبودیت</a:t>
          </a:r>
          <a:endParaRPr lang="en-US" dirty="0">
            <a:solidFill>
              <a:schemeClr val="accent2">
                <a:lumMod val="50000"/>
              </a:schemeClr>
            </a:solidFill>
            <a:cs typeface="B Titr" panose="00000700000000000000" pitchFamily="2" charset="-78"/>
          </a:endParaRPr>
        </a:p>
      </dgm:t>
    </dgm:pt>
    <dgm:pt modelId="{670AD325-0AA9-4603-8430-701C457AE178}" type="parTrans" cxnId="{D414D92A-EADD-4001-879C-57A87A2DBE5F}">
      <dgm:prSet/>
      <dgm:spPr/>
      <dgm:t>
        <a:bodyPr/>
        <a:lstStyle/>
        <a:p>
          <a:endParaRPr lang="en-US"/>
        </a:p>
      </dgm:t>
    </dgm:pt>
    <dgm:pt modelId="{3D6C181B-4C15-47CC-9935-17AF229D95E4}" type="sibTrans" cxnId="{D414D92A-EADD-4001-879C-57A87A2DBE5F}">
      <dgm:prSet/>
      <dgm:spPr/>
      <dgm:t>
        <a:bodyPr/>
        <a:lstStyle/>
        <a:p>
          <a:endParaRPr lang="en-US"/>
        </a:p>
      </dgm:t>
    </dgm:pt>
    <dgm:pt modelId="{058373C6-EFBE-4BB0-B860-C7722786932B}">
      <dgm:prSet phldrT="[Text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هدایت</a:t>
          </a:r>
          <a:endParaRPr lang="en-US" dirty="0">
            <a:cs typeface="B Titr" panose="00000700000000000000" pitchFamily="2" charset="-78"/>
          </a:endParaRPr>
        </a:p>
      </dgm:t>
    </dgm:pt>
    <dgm:pt modelId="{CD861BEA-5038-4375-80A2-E1D992DCAC02}" type="parTrans" cxnId="{82CB04DF-E635-4621-ADC3-4E44C5A47939}">
      <dgm:prSet/>
      <dgm:spPr/>
      <dgm:t>
        <a:bodyPr/>
        <a:lstStyle/>
        <a:p>
          <a:endParaRPr lang="en-US"/>
        </a:p>
      </dgm:t>
    </dgm:pt>
    <dgm:pt modelId="{3E36B61A-C267-4B6F-A2A3-9313929CB810}" type="sibTrans" cxnId="{82CB04DF-E635-4621-ADC3-4E44C5A47939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6C67A335-EB23-4F57-876F-E476C43029E5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قرب الهی</a:t>
          </a:r>
          <a:endParaRPr lang="en-US" dirty="0">
            <a:cs typeface="B Titr" panose="00000700000000000000" pitchFamily="2" charset="-78"/>
          </a:endParaRPr>
        </a:p>
      </dgm:t>
    </dgm:pt>
    <dgm:pt modelId="{506724E1-AAC7-4F2B-A610-76C8D21F0AEF}" type="parTrans" cxnId="{4252D73F-2484-4825-9C6C-FFB0A67F3B1C}">
      <dgm:prSet/>
      <dgm:spPr/>
      <dgm:t>
        <a:bodyPr/>
        <a:lstStyle/>
        <a:p>
          <a:endParaRPr lang="en-US"/>
        </a:p>
      </dgm:t>
    </dgm:pt>
    <dgm:pt modelId="{F7117E88-DA44-4EB2-8432-8A9B4F9D030F}" type="sibTrans" cxnId="{4252D73F-2484-4825-9C6C-FFB0A67F3B1C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EB8826A9-58C5-4515-9B37-3737D351FEC1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تقوا</a:t>
          </a:r>
          <a:endParaRPr lang="en-US" dirty="0">
            <a:cs typeface="B Titr" panose="00000700000000000000" pitchFamily="2" charset="-78"/>
          </a:endParaRPr>
        </a:p>
      </dgm:t>
    </dgm:pt>
    <dgm:pt modelId="{1C59DA4E-DCA3-4EF6-A726-DE05E0494923}" type="parTrans" cxnId="{8E9B338B-DE10-4354-9394-8EB0213C115D}">
      <dgm:prSet/>
      <dgm:spPr/>
      <dgm:t>
        <a:bodyPr/>
        <a:lstStyle/>
        <a:p>
          <a:endParaRPr lang="en-US"/>
        </a:p>
      </dgm:t>
    </dgm:pt>
    <dgm:pt modelId="{06592686-7AF5-4BFE-B961-78C09CEBF5CF}" type="sibTrans" cxnId="{8E9B338B-DE10-4354-9394-8EB0213C115D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7BB83FE-89B1-446C-96A3-39CA8650B7C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>
              <a:cs typeface="B Titr" panose="00000700000000000000" pitchFamily="2" charset="-78"/>
            </a:rPr>
            <a:t>طهارت</a:t>
          </a:r>
          <a:endParaRPr lang="en-US" dirty="0">
            <a:cs typeface="B Titr" panose="00000700000000000000" pitchFamily="2" charset="-78"/>
          </a:endParaRPr>
        </a:p>
      </dgm:t>
    </dgm:pt>
    <dgm:pt modelId="{3E98CF77-F1F5-485C-8962-2BA8CD63C1CE}" type="parTrans" cxnId="{F66D9735-B840-4CF8-B27F-095E32AA857B}">
      <dgm:prSet/>
      <dgm:spPr/>
      <dgm:t>
        <a:bodyPr/>
        <a:lstStyle/>
        <a:p>
          <a:endParaRPr lang="en-US"/>
        </a:p>
      </dgm:t>
    </dgm:pt>
    <dgm:pt modelId="{DB3E9902-6F31-4E84-9F79-AB847672D5FB}" type="sibTrans" cxnId="{F66D9735-B840-4CF8-B27F-095E32AA857B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A2357A7-E4C7-4FD3-BE27-1B4359EC6C37}" type="pres">
      <dgm:prSet presAssocID="{E2E46D81-115E-4FC5-B273-4E3B6FDE9A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5F5E9641-DCD4-45F7-BE88-6B9DC5E77A41}" type="pres">
      <dgm:prSet presAssocID="{E49EFCDE-9468-41E1-A690-A816A35ED408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A1030396-56A2-438D-950F-FF2B1FB10563}" type="pres">
      <dgm:prSet presAssocID="{058373C6-EFBE-4BB0-B860-C772278693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731DF80-E9FA-46F6-ADBC-96516B5C8094}" type="pres">
      <dgm:prSet presAssocID="{058373C6-EFBE-4BB0-B860-C7722786932B}" presName="dummy" presStyleCnt="0"/>
      <dgm:spPr/>
    </dgm:pt>
    <dgm:pt modelId="{1DD45834-1640-4669-A77D-7C4BBE841FEE}" type="pres">
      <dgm:prSet presAssocID="{3E36B61A-C267-4B6F-A2A3-9313929CB810}" presName="sibTrans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9BA61551-86E8-4525-A247-819107F93890}" type="pres">
      <dgm:prSet presAssocID="{6C67A335-EB23-4F57-876F-E476C43029E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8E34F1-3924-488F-836A-1AAF21FBB100}" type="pres">
      <dgm:prSet presAssocID="{6C67A335-EB23-4F57-876F-E476C43029E5}" presName="dummy" presStyleCnt="0"/>
      <dgm:spPr/>
    </dgm:pt>
    <dgm:pt modelId="{AB46FF70-48AE-40C9-9033-3967202318E6}" type="pres">
      <dgm:prSet presAssocID="{F7117E88-DA44-4EB2-8432-8A9B4F9D030F}" presName="sibTrans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3F91E919-576D-46D3-9FC6-30123505DC09}" type="pres">
      <dgm:prSet presAssocID="{EB8826A9-58C5-4515-9B37-3737D351FEC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51E357E-AF63-4415-BEDF-F63C707F2021}" type="pres">
      <dgm:prSet presAssocID="{EB8826A9-58C5-4515-9B37-3737D351FEC1}" presName="dummy" presStyleCnt="0"/>
      <dgm:spPr/>
    </dgm:pt>
    <dgm:pt modelId="{247DE6C9-F9C8-4627-8391-5A246FEA1752}" type="pres">
      <dgm:prSet presAssocID="{06592686-7AF5-4BFE-B961-78C09CEBF5CF}" presName="sibTrans" presStyleLbl="sibTrans2D1" presStyleIdx="2" presStyleCnt="4"/>
      <dgm:spPr/>
      <dgm:t>
        <a:bodyPr/>
        <a:lstStyle/>
        <a:p>
          <a:pPr rtl="1"/>
          <a:endParaRPr lang="fa-IR"/>
        </a:p>
      </dgm:t>
    </dgm:pt>
    <dgm:pt modelId="{0BC05024-F20E-43A3-AC35-2B8038D4BDB0}" type="pres">
      <dgm:prSet presAssocID="{07BB83FE-89B1-446C-96A3-39CA8650B7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EC0CF2D-1786-4051-8101-148268A0ED2E}" type="pres">
      <dgm:prSet presAssocID="{07BB83FE-89B1-446C-96A3-39CA8650B7C3}" presName="dummy" presStyleCnt="0"/>
      <dgm:spPr/>
    </dgm:pt>
    <dgm:pt modelId="{1FACC7C1-DD30-499F-9227-D1677E555BE2}" type="pres">
      <dgm:prSet presAssocID="{DB3E9902-6F31-4E84-9F79-AB847672D5FB}" presName="sibTrans" presStyleLbl="sibTrans2D1" presStyleIdx="3" presStyleCnt="4"/>
      <dgm:spPr/>
      <dgm:t>
        <a:bodyPr/>
        <a:lstStyle/>
        <a:p>
          <a:pPr rtl="1"/>
          <a:endParaRPr lang="fa-IR"/>
        </a:p>
      </dgm:t>
    </dgm:pt>
  </dgm:ptLst>
  <dgm:cxnLst>
    <dgm:cxn modelId="{96F7CFF3-42C8-4760-B52B-6912AD45FED4}" type="presOf" srcId="{E2E46D81-115E-4FC5-B273-4E3B6FDE9A2B}" destId="{AA2357A7-E4C7-4FD3-BE27-1B4359EC6C37}" srcOrd="0" destOrd="0" presId="urn:microsoft.com/office/officeart/2005/8/layout/radial6"/>
    <dgm:cxn modelId="{8E9A9100-CDE1-4115-A1E2-9D713ACD623A}" type="presOf" srcId="{3E36B61A-C267-4B6F-A2A3-9313929CB810}" destId="{1DD45834-1640-4669-A77D-7C4BBE841FEE}" srcOrd="0" destOrd="0" presId="urn:microsoft.com/office/officeart/2005/8/layout/radial6"/>
    <dgm:cxn modelId="{125E4834-E35E-402C-A930-AD5DEAFB7EDC}" type="presOf" srcId="{6C67A335-EB23-4F57-876F-E476C43029E5}" destId="{9BA61551-86E8-4525-A247-819107F93890}" srcOrd="0" destOrd="0" presId="urn:microsoft.com/office/officeart/2005/8/layout/radial6"/>
    <dgm:cxn modelId="{D414D92A-EADD-4001-879C-57A87A2DBE5F}" srcId="{E2E46D81-115E-4FC5-B273-4E3B6FDE9A2B}" destId="{E49EFCDE-9468-41E1-A690-A816A35ED408}" srcOrd="0" destOrd="0" parTransId="{670AD325-0AA9-4603-8430-701C457AE178}" sibTransId="{3D6C181B-4C15-47CC-9935-17AF229D95E4}"/>
    <dgm:cxn modelId="{3E983A97-B847-468B-A251-8200DA3D3EDC}" type="presOf" srcId="{06592686-7AF5-4BFE-B961-78C09CEBF5CF}" destId="{247DE6C9-F9C8-4627-8391-5A246FEA1752}" srcOrd="0" destOrd="0" presId="urn:microsoft.com/office/officeart/2005/8/layout/radial6"/>
    <dgm:cxn modelId="{E74F11D3-F176-4BE6-B66A-21FC1EDB552E}" type="presOf" srcId="{E49EFCDE-9468-41E1-A690-A816A35ED408}" destId="{5F5E9641-DCD4-45F7-BE88-6B9DC5E77A41}" srcOrd="0" destOrd="0" presId="urn:microsoft.com/office/officeart/2005/8/layout/radial6"/>
    <dgm:cxn modelId="{5526C453-F737-4545-9BE8-5981F1C71B9C}" type="presOf" srcId="{058373C6-EFBE-4BB0-B860-C7722786932B}" destId="{A1030396-56A2-438D-950F-FF2B1FB10563}" srcOrd="0" destOrd="0" presId="urn:microsoft.com/office/officeart/2005/8/layout/radial6"/>
    <dgm:cxn modelId="{F66D9735-B840-4CF8-B27F-095E32AA857B}" srcId="{E49EFCDE-9468-41E1-A690-A816A35ED408}" destId="{07BB83FE-89B1-446C-96A3-39CA8650B7C3}" srcOrd="3" destOrd="0" parTransId="{3E98CF77-F1F5-485C-8962-2BA8CD63C1CE}" sibTransId="{DB3E9902-6F31-4E84-9F79-AB847672D5FB}"/>
    <dgm:cxn modelId="{419A22D9-3F40-4534-A1A0-509768109321}" type="presOf" srcId="{DB3E9902-6F31-4E84-9F79-AB847672D5FB}" destId="{1FACC7C1-DD30-499F-9227-D1677E555BE2}" srcOrd="0" destOrd="0" presId="urn:microsoft.com/office/officeart/2005/8/layout/radial6"/>
    <dgm:cxn modelId="{82CB04DF-E635-4621-ADC3-4E44C5A47939}" srcId="{E49EFCDE-9468-41E1-A690-A816A35ED408}" destId="{058373C6-EFBE-4BB0-B860-C7722786932B}" srcOrd="0" destOrd="0" parTransId="{CD861BEA-5038-4375-80A2-E1D992DCAC02}" sibTransId="{3E36B61A-C267-4B6F-A2A3-9313929CB810}"/>
    <dgm:cxn modelId="{4252D73F-2484-4825-9C6C-FFB0A67F3B1C}" srcId="{E49EFCDE-9468-41E1-A690-A816A35ED408}" destId="{6C67A335-EB23-4F57-876F-E476C43029E5}" srcOrd="1" destOrd="0" parTransId="{506724E1-AAC7-4F2B-A610-76C8D21F0AEF}" sibTransId="{F7117E88-DA44-4EB2-8432-8A9B4F9D030F}"/>
    <dgm:cxn modelId="{AECD3979-AE0E-47BE-A7D1-4605D91B2063}" type="presOf" srcId="{EB8826A9-58C5-4515-9B37-3737D351FEC1}" destId="{3F91E919-576D-46D3-9FC6-30123505DC09}" srcOrd="0" destOrd="0" presId="urn:microsoft.com/office/officeart/2005/8/layout/radial6"/>
    <dgm:cxn modelId="{8E9B338B-DE10-4354-9394-8EB0213C115D}" srcId="{E49EFCDE-9468-41E1-A690-A816A35ED408}" destId="{EB8826A9-58C5-4515-9B37-3737D351FEC1}" srcOrd="2" destOrd="0" parTransId="{1C59DA4E-DCA3-4EF6-A726-DE05E0494923}" sibTransId="{06592686-7AF5-4BFE-B961-78C09CEBF5CF}"/>
    <dgm:cxn modelId="{AC21666D-EAF5-4C80-A3B1-A403BDB2BDE9}" type="presOf" srcId="{F7117E88-DA44-4EB2-8432-8A9B4F9D030F}" destId="{AB46FF70-48AE-40C9-9033-3967202318E6}" srcOrd="0" destOrd="0" presId="urn:microsoft.com/office/officeart/2005/8/layout/radial6"/>
    <dgm:cxn modelId="{1B70C03F-8487-4C5D-9B81-D039DEBD43D6}" type="presOf" srcId="{07BB83FE-89B1-446C-96A3-39CA8650B7C3}" destId="{0BC05024-F20E-43A3-AC35-2B8038D4BDB0}" srcOrd="0" destOrd="0" presId="urn:microsoft.com/office/officeart/2005/8/layout/radial6"/>
    <dgm:cxn modelId="{7BB2F2C1-2A4E-4DCE-9C6A-2D42ABE6ED34}" type="presParOf" srcId="{AA2357A7-E4C7-4FD3-BE27-1B4359EC6C37}" destId="{5F5E9641-DCD4-45F7-BE88-6B9DC5E77A41}" srcOrd="0" destOrd="0" presId="urn:microsoft.com/office/officeart/2005/8/layout/radial6"/>
    <dgm:cxn modelId="{72B64C68-EB68-4A59-8203-A2AA1729B733}" type="presParOf" srcId="{AA2357A7-E4C7-4FD3-BE27-1B4359EC6C37}" destId="{A1030396-56A2-438D-950F-FF2B1FB10563}" srcOrd="1" destOrd="0" presId="urn:microsoft.com/office/officeart/2005/8/layout/radial6"/>
    <dgm:cxn modelId="{2C399569-7341-4A78-82F9-3555084CD365}" type="presParOf" srcId="{AA2357A7-E4C7-4FD3-BE27-1B4359EC6C37}" destId="{6731DF80-E9FA-46F6-ADBC-96516B5C8094}" srcOrd="2" destOrd="0" presId="urn:microsoft.com/office/officeart/2005/8/layout/radial6"/>
    <dgm:cxn modelId="{986CDC14-CCC2-45ED-B9E0-0BEE36311A96}" type="presParOf" srcId="{AA2357A7-E4C7-4FD3-BE27-1B4359EC6C37}" destId="{1DD45834-1640-4669-A77D-7C4BBE841FEE}" srcOrd="3" destOrd="0" presId="urn:microsoft.com/office/officeart/2005/8/layout/radial6"/>
    <dgm:cxn modelId="{17C16A3F-FAAC-4E3B-887F-22FC5B08478B}" type="presParOf" srcId="{AA2357A7-E4C7-4FD3-BE27-1B4359EC6C37}" destId="{9BA61551-86E8-4525-A247-819107F93890}" srcOrd="4" destOrd="0" presId="urn:microsoft.com/office/officeart/2005/8/layout/radial6"/>
    <dgm:cxn modelId="{D1CE00AA-0276-4CD3-A796-8CA70561B211}" type="presParOf" srcId="{AA2357A7-E4C7-4FD3-BE27-1B4359EC6C37}" destId="{7F8E34F1-3924-488F-836A-1AAF21FBB100}" srcOrd="5" destOrd="0" presId="urn:microsoft.com/office/officeart/2005/8/layout/radial6"/>
    <dgm:cxn modelId="{19C16D22-2E0B-41D5-B570-5FB726A08777}" type="presParOf" srcId="{AA2357A7-E4C7-4FD3-BE27-1B4359EC6C37}" destId="{AB46FF70-48AE-40C9-9033-3967202318E6}" srcOrd="6" destOrd="0" presId="urn:microsoft.com/office/officeart/2005/8/layout/radial6"/>
    <dgm:cxn modelId="{F74A4D21-B266-4B1B-8DDE-001A3DEB7D6E}" type="presParOf" srcId="{AA2357A7-E4C7-4FD3-BE27-1B4359EC6C37}" destId="{3F91E919-576D-46D3-9FC6-30123505DC09}" srcOrd="7" destOrd="0" presId="urn:microsoft.com/office/officeart/2005/8/layout/radial6"/>
    <dgm:cxn modelId="{8F3E2BB4-06A7-4A6C-B9BC-32A96B26A9C7}" type="presParOf" srcId="{AA2357A7-E4C7-4FD3-BE27-1B4359EC6C37}" destId="{F51E357E-AF63-4415-BEDF-F63C707F2021}" srcOrd="8" destOrd="0" presId="urn:microsoft.com/office/officeart/2005/8/layout/radial6"/>
    <dgm:cxn modelId="{D27617FC-47DD-4152-ADAA-7933F48874A3}" type="presParOf" srcId="{AA2357A7-E4C7-4FD3-BE27-1B4359EC6C37}" destId="{247DE6C9-F9C8-4627-8391-5A246FEA1752}" srcOrd="9" destOrd="0" presId="urn:microsoft.com/office/officeart/2005/8/layout/radial6"/>
    <dgm:cxn modelId="{B7E0E0CC-F5CF-41DC-A005-D49E0A235D35}" type="presParOf" srcId="{AA2357A7-E4C7-4FD3-BE27-1B4359EC6C37}" destId="{0BC05024-F20E-43A3-AC35-2B8038D4BDB0}" srcOrd="10" destOrd="0" presId="urn:microsoft.com/office/officeart/2005/8/layout/radial6"/>
    <dgm:cxn modelId="{7A1CA628-1232-4C99-80EF-34EAA919AC21}" type="presParOf" srcId="{AA2357A7-E4C7-4FD3-BE27-1B4359EC6C37}" destId="{4EC0CF2D-1786-4051-8101-148268A0ED2E}" srcOrd="11" destOrd="0" presId="urn:microsoft.com/office/officeart/2005/8/layout/radial6"/>
    <dgm:cxn modelId="{37FC7433-9390-40F6-9696-E2E7E954505F}" type="presParOf" srcId="{AA2357A7-E4C7-4FD3-BE27-1B4359EC6C37}" destId="{1FACC7C1-DD30-499F-9227-D1677E555BE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5AD1C-DB6C-417B-8B04-7576F65D9A5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6CE3B-D91E-43D8-B673-A549C8977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26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38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7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90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8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0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3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93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4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0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91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6CE3B-D91E-43D8-B673-A549C89773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1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4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7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606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81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0742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8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59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5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4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3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36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55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2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7C11E-F289-4272-A934-C9CDCC63476F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B6DB335-1FF1-427B-818E-A157F66C7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9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96" y="1081307"/>
            <a:ext cx="6096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74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60" y="627796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اهداف غایی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8771" y="3877143"/>
            <a:ext cx="5827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اهداف غایی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954137" y="2156346"/>
            <a:ext cx="464024" cy="390326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27877" y="2419781"/>
            <a:ext cx="5827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1- هدایت و رشد</a:t>
            </a:r>
          </a:p>
          <a:p>
            <a:pPr algn="r" rtl="1"/>
            <a:endParaRPr lang="fa-IR" sz="2400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2- طهارت و حیات طیبه</a:t>
            </a:r>
          </a:p>
          <a:p>
            <a:pPr algn="r" rtl="1"/>
            <a:endParaRPr lang="fa-IR" sz="2400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3- تقوا</a:t>
            </a:r>
          </a:p>
          <a:p>
            <a:pPr algn="r" rtl="1"/>
            <a:endParaRPr lang="fa-IR" sz="2400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4- قرب و رضوان</a:t>
            </a:r>
          </a:p>
          <a:p>
            <a:pPr algn="r" rtl="1"/>
            <a:endParaRPr lang="fa-IR" sz="2400" dirty="0" smtClean="0">
              <a:cs typeface="B Yeka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5- عبادت و عبودیت</a:t>
            </a:r>
          </a:p>
        </p:txBody>
      </p:sp>
    </p:spTree>
    <p:extLst>
      <p:ext uri="{BB962C8B-B14F-4D97-AF65-F5344CB8AC3E}">
        <p14:creationId xmlns:p14="http://schemas.microsoft.com/office/powerpoint/2010/main" val="8727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60" y="627796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هدایت و رشد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779" y="3043370"/>
            <a:ext cx="58275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هدایـت انسان </a:t>
            </a: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در دو مـرحـلـه</a:t>
            </a: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صورت میگیرد</a:t>
            </a:r>
          </a:p>
          <a:p>
            <a:pPr algn="r" rtl="1"/>
            <a:endParaRPr lang="fa-IR" sz="2400" dirty="0">
              <a:cs typeface="B Yekan" panose="00000400000000000000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885898" y="1924334"/>
            <a:ext cx="450376" cy="34528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52132" y="2067467"/>
            <a:ext cx="25521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نمودن راه</a:t>
            </a: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پیمودن راه</a:t>
            </a:r>
          </a:p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746310" y="1683814"/>
            <a:ext cx="81886" cy="12965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6938" y="1832968"/>
            <a:ext cx="2843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هدایت درونی : عقل</a:t>
            </a: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هدایت بیرونی : انبیاء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3746310" y="4439604"/>
            <a:ext cx="81886" cy="129654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28600" y="4810458"/>
            <a:ext cx="3289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هدایت به عنوان هدف غایی ( رشد )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480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909" y="277342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هدایت و رشد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909" y="1335505"/>
            <a:ext cx="6277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fa-IR" dirty="0" smtClean="0">
                <a:cs typeface="B Yekan" panose="00000400000000000000" pitchFamily="2" charset="-78"/>
              </a:rPr>
              <a:t>هدایت به عنوان هدف غایی : پیمودن راه</a:t>
            </a: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fa-IR" dirty="0">
              <a:cs typeface="B Yekan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fa-IR" dirty="0" smtClean="0">
                <a:cs typeface="B Yekan" panose="00000400000000000000" pitchFamily="2" charset="-78"/>
              </a:rPr>
              <a:t>هدایت غایی در گرو تن سپردن به هدایت نخست می باشد.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( نمیشود به دستورات انبیاء و عقل گوش فرا نداد و گام در مسیر رشد الهی گذاشت.)</a:t>
            </a: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666909" y="3043991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اجتماعی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5" name="Teardrop 14"/>
          <p:cNvSpPr/>
          <p:nvPr/>
        </p:nvSpPr>
        <p:spPr>
          <a:xfrm>
            <a:off x="666909" y="4531897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جسمی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6" name="Teardrop 15"/>
          <p:cNvSpPr/>
          <p:nvPr/>
        </p:nvSpPr>
        <p:spPr>
          <a:xfrm>
            <a:off x="2142782" y="3043991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سیاسی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7" name="Teardrop 16"/>
          <p:cNvSpPr/>
          <p:nvPr/>
        </p:nvSpPr>
        <p:spPr>
          <a:xfrm>
            <a:off x="2042519" y="4531897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سایر...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618655" y="3934328"/>
            <a:ext cx="1427843" cy="926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>
            <a:off x="5177396" y="3523513"/>
            <a:ext cx="1876926" cy="1826529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گام برداشتن در مسیر رشد</a:t>
            </a:r>
          </a:p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هدایت غایی- رشد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400" y="5963364"/>
            <a:ext cx="6396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هرگاه انسان در شئون مختلف وجودی خود به درستی گام بردارد خداوند دست او را میگیرد تا به رشد برسد</a:t>
            </a:r>
            <a:endParaRPr lang="en-US" sz="2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77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92" y="529323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طهارت و حیات طیبه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037" y="1856937"/>
            <a:ext cx="6682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طهارت ( نجاست ) دو وصف وجودی اشیاء است که موجب رغبت   ( کراهت ) انسان در تصرف آن میشود.  </a:t>
            </a:r>
          </a:p>
          <a:p>
            <a:pPr algn="ctr" rtl="1"/>
            <a:endParaRPr lang="fa-IR" sz="2200" dirty="0">
              <a:cs typeface="B Yekan" panose="00000400000000000000" pitchFamily="2" charset="-78"/>
            </a:endParaRPr>
          </a:p>
          <a:p>
            <a:pPr algn="ctr" rtl="1"/>
            <a:endParaRPr lang="en-US" sz="2200" dirty="0">
              <a:cs typeface="B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037" y="3183622"/>
            <a:ext cx="646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200" dirty="0" smtClean="0">
                <a:cs typeface="B Yekan" panose="00000400000000000000" pitchFamily="2" charset="-78"/>
              </a:rPr>
              <a:t>تغییر در صفات اشیاء موجب بر هم ریختن طهارت آن میشود : تغییر در رنگ ، بو و رنگ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94230" y="4768944"/>
            <a:ext cx="5723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400" dirty="0" smtClean="0">
                <a:cs typeface="B Yekan" panose="00000400000000000000" pitchFamily="2" charset="-78"/>
              </a:rPr>
              <a:t>طهارت اشیاء معمولا در سطح حواس انسانی است اما طهارت مد نظر قرآن ( به عنوان هدف غایی ) از سطح حواس بالاتر رفته است و سطوح توحید ، معاد و ... را تحت تاثیر قرار میدهد.</a:t>
            </a:r>
            <a:endParaRPr lang="en-US" sz="24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05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92" y="529323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طهارت و حیات طیبه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828" y="1856937"/>
            <a:ext cx="701736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 smtClean="0">
                <a:cs typeface="B Yekan" panose="00000400000000000000" pitchFamily="2" charset="-78"/>
              </a:rPr>
              <a:t>طهارت وجودی انسان به عنوان یکی از اهداف غایی مد نظر می باشد.</a:t>
            </a:r>
          </a:p>
          <a:p>
            <a:pPr algn="r" rtl="1"/>
            <a:endParaRPr lang="fa-IR" sz="2200" dirty="0" smtClean="0">
              <a:cs typeface="B Yekan" panose="00000400000000000000" pitchFamily="2" charset="-78"/>
            </a:endParaRPr>
          </a:p>
          <a:p>
            <a:pPr algn="r" rtl="1"/>
            <a:endParaRPr lang="fa-IR" sz="2200" dirty="0">
              <a:cs typeface="B Yekan" panose="00000400000000000000" pitchFamily="2" charset="-78"/>
            </a:endParaRPr>
          </a:p>
          <a:p>
            <a:pPr algn="r" rtl="1"/>
            <a:r>
              <a:rPr lang="fa-IR" sz="2200" dirty="0" smtClean="0">
                <a:cs typeface="B Yekan" panose="00000400000000000000" pitchFamily="2" charset="-78"/>
              </a:rPr>
              <a:t>مثال : اگر کسی برای خداوند شریکی برگزیند ، طهارت وجودی خویش را از دست داده است.</a:t>
            </a:r>
          </a:p>
          <a:p>
            <a:pPr algn="r" rtl="1"/>
            <a:endParaRPr lang="fa-IR" sz="2200" dirty="0">
              <a:cs typeface="B Yekan" panose="00000400000000000000" pitchFamily="2" charset="-78"/>
            </a:endParaRPr>
          </a:p>
          <a:p>
            <a:pPr algn="ctr" rtl="1"/>
            <a:r>
              <a:rPr lang="fa-IR" sz="2200" dirty="0" smtClean="0">
                <a:cs typeface="B Titr" panose="00000700000000000000" pitchFamily="2" charset="-78"/>
              </a:rPr>
              <a:t>از هدف غایی طهارت به عنوان حیات طیبه یاد شده است.</a:t>
            </a:r>
          </a:p>
          <a:p>
            <a:pPr algn="ctr" rtl="1"/>
            <a:endParaRPr lang="fa-IR" sz="2200" dirty="0" smtClean="0">
              <a:cs typeface="B Titr" panose="00000700000000000000" pitchFamily="2" charset="-78"/>
            </a:endParaRPr>
          </a:p>
          <a:p>
            <a:pPr algn="r" rtl="1"/>
            <a:endParaRPr lang="fa-IR" sz="2200" dirty="0">
              <a:cs typeface="B Yekan" panose="00000400000000000000" pitchFamily="2" charset="-78"/>
            </a:endParaRPr>
          </a:p>
          <a:p>
            <a:pPr algn="r" rtl="1"/>
            <a:r>
              <a:rPr lang="fa-IR" sz="2200" dirty="0" smtClean="0">
                <a:cs typeface="B Yekan" panose="00000400000000000000" pitchFamily="2" charset="-78"/>
              </a:rPr>
              <a:t>هر میزان که در ابعاد مختلف زندگی ، گام ای صحیح تری برداشته شود ، طهارت وجودی انسان بیشتر شده و به همان میزان به حیات طیبه رسیده است.</a:t>
            </a:r>
            <a:endParaRPr lang="en-US" sz="22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2591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92" y="529323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تقوا ( محافظت از نفس )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884" y="1775050"/>
            <a:ext cx="70173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200" dirty="0" smtClean="0">
                <a:cs typeface="B Yekan" panose="00000400000000000000" pitchFamily="2" charset="-78"/>
              </a:rPr>
              <a:t>تقوا : عبارت از آن است که نفس تحت حفاظت قرار بگیرد تا از ارتکاب خطا یا گناه دچار نشود.</a:t>
            </a:r>
          </a:p>
          <a:p>
            <a:pPr algn="r" rtl="1"/>
            <a:endParaRPr lang="fa-IR" sz="2200" dirty="0">
              <a:cs typeface="B Yekan" panose="00000400000000000000" pitchFamily="2" charset="-78"/>
            </a:endParaRPr>
          </a:p>
          <a:p>
            <a:pPr algn="r" rtl="1"/>
            <a:endParaRPr lang="fa-IR" sz="2200" dirty="0" smtClean="0">
              <a:cs typeface="B Yekan" panose="00000400000000000000" pitchFamily="2" charset="-78"/>
            </a:endParaRPr>
          </a:p>
          <a:p>
            <a:pPr algn="r" rtl="1"/>
            <a:endParaRPr lang="fa-IR" sz="2200" dirty="0" smtClean="0">
              <a:cs typeface="B Yekan" panose="00000400000000000000" pitchFamily="2" charset="-78"/>
            </a:endParaRPr>
          </a:p>
          <a:p>
            <a:pPr algn="r" rtl="1"/>
            <a:endParaRPr lang="fa-IR" sz="2200" dirty="0">
              <a:cs typeface="B Yekan" panose="00000400000000000000" pitchFamily="2" charset="-78"/>
            </a:endParaRPr>
          </a:p>
          <a:p>
            <a:pPr algn="r" rtl="1"/>
            <a:endParaRPr lang="fa-IR" sz="2200" dirty="0" smtClean="0">
              <a:cs typeface="B Yekan" panose="00000400000000000000" pitchFamily="2" charset="-78"/>
            </a:endParaRPr>
          </a:p>
          <a:p>
            <a:pPr algn="r" rtl="1"/>
            <a:endParaRPr lang="fa-IR" sz="2200" dirty="0">
              <a:cs typeface="B Yekan" panose="00000400000000000000" pitchFamily="2" charset="-78"/>
            </a:endParaRPr>
          </a:p>
          <a:p>
            <a:pPr algn="r" rtl="1"/>
            <a:r>
              <a:rPr lang="fa-IR" sz="2200" dirty="0" smtClean="0">
                <a:cs typeface="B Yekan" panose="00000400000000000000" pitchFamily="2" charset="-78"/>
              </a:rPr>
              <a:t>تقوا</a:t>
            </a:r>
            <a:endParaRPr lang="en-US" sz="2200" dirty="0">
              <a:cs typeface="B Yekan" panose="00000400000000000000" pitchFamily="2" charset="-78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6428095" y="3029803"/>
            <a:ext cx="368489" cy="31792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24084" y="3038956"/>
            <a:ext cx="49882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مرتبه اول : </a:t>
            </a:r>
            <a:r>
              <a:rPr lang="fa-IR" sz="2000" dirty="0" smtClean="0">
                <a:cs typeface="B Yekan" panose="00000400000000000000" pitchFamily="2" charset="-78"/>
              </a:rPr>
              <a:t>فرد هنگام لغزش قدرت جلوگیری ندارد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                              به لغزش تن میدهد 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        پس از لغزش هوشیار میشود و استغفار میکند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                        دیگر اسیر آن گناه نمیشود</a:t>
            </a:r>
          </a:p>
          <a:p>
            <a:pPr algn="r" rtl="1"/>
            <a:r>
              <a:rPr lang="fa-IR" sz="2000" dirty="0" smtClean="0">
                <a:solidFill>
                  <a:schemeClr val="accent5"/>
                </a:solidFill>
                <a:cs typeface="B Titr" panose="00000700000000000000" pitchFamily="2" charset="-78"/>
              </a:rPr>
              <a:t>                              پس از گناه آشکار میشود</a:t>
            </a:r>
          </a:p>
          <a:p>
            <a:pPr algn="r" rtl="1"/>
            <a:endParaRPr lang="fa-IR" sz="2000" dirty="0">
              <a:cs typeface="B Yekan" panose="00000400000000000000" pitchFamily="2" charset="-78"/>
            </a:endParaRPr>
          </a:p>
          <a:p>
            <a:pPr algn="r" rtl="1"/>
            <a:endParaRPr lang="fa-IR" sz="2000" dirty="0">
              <a:cs typeface="B Yekan" panose="00000400000000000000" pitchFamily="2" charset="-78"/>
            </a:endParaRPr>
          </a:p>
          <a:p>
            <a:pPr algn="r" rtl="1"/>
            <a:r>
              <a:rPr lang="fa-IR" sz="2000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مرتبه دوم : </a:t>
            </a:r>
            <a:r>
              <a:rPr lang="fa-IR" sz="2000" dirty="0" smtClean="0">
                <a:cs typeface="B Yekan" panose="00000400000000000000" pitchFamily="2" charset="-78"/>
              </a:rPr>
              <a:t>فرد به محض وسوسه ها به لغزش چیره میشود.</a:t>
            </a:r>
          </a:p>
          <a:p>
            <a:pPr algn="r" rtl="1"/>
            <a:r>
              <a:rPr lang="fa-IR" sz="2000" dirty="0" smtClean="0">
                <a:solidFill>
                  <a:schemeClr val="accent5"/>
                </a:solidFill>
                <a:cs typeface="B Titr" panose="00000700000000000000" pitchFamily="2" charset="-78"/>
              </a:rPr>
              <a:t>                           بعد از گناه آشکار میشود</a:t>
            </a:r>
          </a:p>
        </p:txBody>
      </p:sp>
    </p:spTree>
    <p:extLst>
      <p:ext uri="{BB962C8B-B14F-4D97-AF65-F5344CB8AC3E}">
        <p14:creationId xmlns:p14="http://schemas.microsoft.com/office/powerpoint/2010/main" val="3120393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92" y="529323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تقوا ( محافظت از نفس )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5660" y="1733266"/>
            <a:ext cx="7165074" cy="199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يَاأَيُّهَا الَّذِينَ آمَنُوا </a:t>
            </a:r>
            <a:r>
              <a:rPr lang="fa-IR" dirty="0">
                <a:solidFill>
                  <a:schemeClr val="accent5"/>
                </a:solidFill>
                <a:cs typeface="B Titr" panose="00000700000000000000" pitchFamily="2" charset="-78"/>
              </a:rPr>
              <a:t>اتَّقُوا</a:t>
            </a:r>
            <a:r>
              <a:rPr lang="fa-IR" dirty="0">
                <a:cs typeface="B Titr" panose="00000700000000000000" pitchFamily="2" charset="-78"/>
              </a:rPr>
              <a:t> اللَّهَ وَلْتَنْظُرْ نَفْسٌ مَا قَدَّمَتْ لِغَدٍ وَ</a:t>
            </a:r>
            <a:r>
              <a:rPr lang="fa-IR" dirty="0">
                <a:solidFill>
                  <a:schemeClr val="accent5"/>
                </a:solidFill>
                <a:cs typeface="B Titr" panose="00000700000000000000" pitchFamily="2" charset="-78"/>
              </a:rPr>
              <a:t>اتَّقُوا </a:t>
            </a:r>
            <a:r>
              <a:rPr lang="fa-IR" dirty="0">
                <a:cs typeface="B Titr" panose="00000700000000000000" pitchFamily="2" charset="-78"/>
              </a:rPr>
              <a:t>اللَّهَ إِنَّ اللَّهَ خَبِيرٌ بِمَا </a:t>
            </a:r>
            <a:r>
              <a:rPr lang="fa-IR" dirty="0" smtClean="0">
                <a:cs typeface="B Titr" panose="00000700000000000000" pitchFamily="2" charset="-78"/>
              </a:rPr>
              <a:t>تَعْمَلُونَ  (آیه 18 سوره مبارکه حشر)</a:t>
            </a:r>
            <a:endParaRPr lang="fa-IR" dirty="0">
              <a:cs typeface="B Titr" panose="000007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ای کسانی که ايمان آورده ايد ، از خدا بترسيد و هر کس بايد بنگرد که برای فردايش چه فرستاده است از خدا بترسيد که خدا به کارهايی که می کنيد آگاه است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427255" y="4051690"/>
            <a:ext cx="621393" cy="17878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2263" y="4094328"/>
            <a:ext cx="6032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تقوای اول : اشاره به محافظت از گناه و مبادرت به صالحات</a:t>
            </a: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تقوای دوم : محاسبه رفتار و اعمال از حیث الهی بودن</a:t>
            </a:r>
          </a:p>
        </p:txBody>
      </p:sp>
    </p:spTree>
    <p:extLst>
      <p:ext uri="{BB962C8B-B14F-4D97-AF65-F5344CB8AC3E}">
        <p14:creationId xmlns:p14="http://schemas.microsoft.com/office/powerpoint/2010/main" val="25795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92" y="529323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تقوا ( محافظت از نفس )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490" y="1651379"/>
            <a:ext cx="6728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fa-IR" dirty="0" smtClean="0">
                <a:cs typeface="B Yekan" panose="00000400000000000000" pitchFamily="2" charset="-78"/>
              </a:rPr>
              <a:t>تقوا معبر است نه مقصد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>
                <a:cs typeface="B Yekan" panose="00000400000000000000" pitchFamily="2" charset="-78"/>
              </a:rPr>
              <a:t>تقوا مانند پا است در پیمودن مسیر خداوند ( در تمام اعمال بایستی بدان توجه نمود)</a:t>
            </a:r>
          </a:p>
          <a:p>
            <a:pPr marL="285750" indent="-285750" algn="r" rtl="1">
              <a:buFontTx/>
              <a:buChar char="-"/>
            </a:pPr>
            <a:r>
              <a:rPr lang="fa-IR" dirty="0" smtClean="0">
                <a:cs typeface="B Yekan" panose="00000400000000000000" pitchFamily="2" charset="-78"/>
              </a:rPr>
              <a:t>تقوا به عنوان هدف غایی : اعلا ترین مرتبه تقوا</a:t>
            </a:r>
          </a:p>
          <a:p>
            <a:pPr marL="285750" indent="-285750" algn="r" rtl="1">
              <a:buFontTx/>
              <a:buChar char="-"/>
            </a:pP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688792" y="3419766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تقوا در بعد</a:t>
            </a:r>
          </a:p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اجتماعی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688792" y="4907672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تقوا در بعد</a:t>
            </a:r>
          </a:p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جسمی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2164665" y="3419766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تقوا در بعد</a:t>
            </a:r>
          </a:p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سیاسی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2" name="Teardrop 11"/>
          <p:cNvSpPr/>
          <p:nvPr/>
        </p:nvSpPr>
        <p:spPr>
          <a:xfrm>
            <a:off x="2064402" y="4907672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تقوا در سایر ابعاد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640538" y="4310103"/>
            <a:ext cx="1427843" cy="926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ardrop 13"/>
          <p:cNvSpPr/>
          <p:nvPr/>
        </p:nvSpPr>
        <p:spPr>
          <a:xfrm>
            <a:off x="5199279" y="3899288"/>
            <a:ext cx="1876926" cy="1826529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رسیدن به مرتبه بالای تقوا </a:t>
            </a:r>
          </a:p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(هدف غایی)</a:t>
            </a:r>
            <a:endParaRPr lang="en-US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6670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4" y="2024346"/>
            <a:ext cx="81057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7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92" y="529323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تقوا ( محافظت از نفس )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252" y="1746913"/>
            <a:ext cx="6960358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accent5"/>
                </a:solidFill>
                <a:cs typeface="B Titr" panose="00000700000000000000" pitchFamily="2" charset="-78"/>
              </a:rPr>
              <a:t>مرتبه سوم تقوا (نیل به هدف غایی تقوا) :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Yekan" panose="00000400000000000000" pitchFamily="2" charset="-78"/>
              </a:rPr>
              <a:t>در این مرحله فرد به سطـحی از تقوا میرسد که تمام  اعمال را آنـطور که خداوند تبارک و تعالی فرموده اند انجام میدهد و به ستایش و نکوهش سایرین بی توجه است. ( نفوز ناپذیری در تقوا) 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6" y="3853208"/>
            <a:ext cx="69740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اذا زکی احد منهم خاف مما یقال له. فیقول: انا اعلم بنفسی من غیری و ربی اعلم بی منی بنفسی اللهم لا تواخذنی بما یقولون و اجعلنی افضل مما یظنون و اغفر لی ما </a:t>
            </a:r>
            <a:r>
              <a:rPr lang="fa-IR" dirty="0" smtClean="0">
                <a:cs typeface="B Titr" panose="00000700000000000000" pitchFamily="2" charset="-78"/>
              </a:rPr>
              <a:t>لایعلمون ( نهج البلاغه – خطبه 118)</a:t>
            </a:r>
          </a:p>
          <a:p>
            <a:pPr algn="ctr" rtl="1">
              <a:lnSpc>
                <a:spcPct val="150000"/>
              </a:lnSpc>
            </a:pPr>
            <a:r>
              <a:rPr lang="fa-IR" dirty="0">
                <a:cs typeface="B Yekan" panose="00000400000000000000" pitchFamily="2" charset="-78"/>
              </a:rPr>
              <a:t>اگر يکي از پرهيزگاران را بستايند، از آنچه درباره ي او گويند بترسد، و </a:t>
            </a:r>
            <a:r>
              <a:rPr lang="fa-IR" dirty="0" smtClean="0">
                <a:cs typeface="B Yekan" panose="00000400000000000000" pitchFamily="2" charset="-78"/>
              </a:rPr>
              <a:t>گويد:من </a:t>
            </a:r>
            <a:r>
              <a:rPr lang="fa-IR" dirty="0">
                <a:cs typeface="B Yekan" panose="00000400000000000000" pitchFamily="2" charset="-78"/>
              </a:rPr>
              <a:t>خود را از ديگران بهتر مي شناسم و خداي من مرا از خودم بهتر مي شناسد. بار خدايا! مرا مؤاخذه مکن بدانچه بردباري مي کردند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706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344" y="1473957"/>
            <a:ext cx="56228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 smtClean="0">
                <a:solidFill>
                  <a:schemeClr val="accent5"/>
                </a:solidFill>
                <a:cs typeface="B Titr" panose="00000700000000000000" pitchFamily="2" charset="-78"/>
              </a:rPr>
              <a:t>فصل سوم : اهداف تربیتی</a:t>
            </a:r>
          </a:p>
          <a:p>
            <a:pPr algn="ctr" rtl="1"/>
            <a:endParaRPr lang="fa-IR" sz="2400" dirty="0"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cs typeface="B Titr" panose="00000700000000000000" pitchFamily="2" charset="-78"/>
              </a:rPr>
              <a:t>استاد </a:t>
            </a:r>
            <a:r>
              <a:rPr lang="fa-IR" sz="2400" dirty="0" smtClean="0">
                <a:cs typeface="B Titr" panose="00000700000000000000" pitchFamily="2" charset="-78"/>
              </a:rPr>
              <a:t>شرفی</a:t>
            </a:r>
            <a:endParaRPr lang="fa-IR" sz="2400" dirty="0" smtClean="0">
              <a:cs typeface="B Titr" panose="00000700000000000000" pitchFamily="2" charset="-78"/>
            </a:endParaRPr>
          </a:p>
          <a:p>
            <a:pPr algn="ctr" rtl="1"/>
            <a:endParaRPr lang="fa-IR" dirty="0">
              <a:cs typeface="B Titr" panose="00000700000000000000" pitchFamily="2" charset="-78"/>
            </a:endParaRPr>
          </a:p>
          <a:p>
            <a:pPr algn="ctr" rtl="1"/>
            <a:endParaRPr lang="fa-IR" dirty="0">
              <a:cs typeface="B Titr" panose="00000700000000000000" pitchFamily="2" charset="-78"/>
            </a:endParaRPr>
          </a:p>
          <a:p>
            <a:pPr algn="ctr" rtl="1"/>
            <a:r>
              <a:rPr lang="fa-IR" dirty="0" smtClean="0">
                <a:cs typeface="B Yekan" panose="00000400000000000000" pitchFamily="2" charset="-78"/>
              </a:rPr>
              <a:t>مرکز آموزش عالی دانشور نیشابور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70923" cy="210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71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92" y="529323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قرب و رضوان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073254" y="2142701"/>
            <a:ext cx="545910" cy="36030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9164" y="3759539"/>
            <a:ext cx="185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نزدیکی به خدا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194" y="2101755"/>
            <a:ext cx="59094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در قرب انسان به خدا نزدیک میشود در حالی که خدا از </a:t>
            </a:r>
            <a:r>
              <a:rPr lang="fa-IR" b="1" dirty="0" smtClean="0">
                <a:cs typeface="B Yekan" panose="00000400000000000000" pitchFamily="2" charset="-78"/>
              </a:rPr>
              <a:t>رگ گردن </a:t>
            </a:r>
            <a:r>
              <a:rPr lang="fa-IR" dirty="0" smtClean="0">
                <a:cs typeface="B Yekan" panose="00000400000000000000" pitchFamily="2" charset="-78"/>
              </a:rPr>
              <a:t>به انسان نزدیک تر است.</a:t>
            </a: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میزان نزدیکی انسان به خدا نهفته در میزان </a:t>
            </a:r>
            <a:r>
              <a:rPr lang="fa-IR" b="1" dirty="0" smtClean="0">
                <a:cs typeface="B Yekan" panose="00000400000000000000" pitchFamily="2" charset="-78"/>
              </a:rPr>
              <a:t>توجه</a:t>
            </a:r>
            <a:r>
              <a:rPr lang="fa-IR" dirty="0" smtClean="0">
                <a:cs typeface="B Yekan" panose="00000400000000000000" pitchFamily="2" charset="-78"/>
              </a:rPr>
              <a:t> وی است.</a:t>
            </a: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نزدیکی در </a:t>
            </a:r>
            <a:r>
              <a:rPr lang="fa-IR" b="1" dirty="0" smtClean="0">
                <a:cs typeface="B Yekan" panose="00000400000000000000" pitchFamily="2" charset="-78"/>
              </a:rPr>
              <a:t>خاطر</a:t>
            </a:r>
            <a:r>
              <a:rPr lang="fa-IR" dirty="0" smtClean="0">
                <a:cs typeface="B Yekan" panose="00000400000000000000" pitchFamily="2" charset="-78"/>
              </a:rPr>
              <a:t> حاصل خواهد شد نه در واقع</a:t>
            </a: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هر قدر توجه به خدا بیشتر باشد ، نزدیکی بیشتر است و </a:t>
            </a:r>
            <a:r>
              <a:rPr lang="fa-IR" dirty="0" smtClean="0">
                <a:solidFill>
                  <a:schemeClr val="accent5"/>
                </a:solidFill>
                <a:cs typeface="B Yekan" panose="00000400000000000000" pitchFamily="2" charset="-78"/>
              </a:rPr>
              <a:t>نماز</a:t>
            </a:r>
            <a:r>
              <a:rPr lang="fa-IR" dirty="0" smtClean="0">
                <a:cs typeface="B Yekan" panose="00000400000000000000" pitchFamily="2" charset="-78"/>
              </a:rPr>
              <a:t> برترین نوع توجه به خداست. </a:t>
            </a: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در فریضه نماز ، عمل </a:t>
            </a:r>
            <a:r>
              <a:rPr lang="fa-IR" b="1" dirty="0" smtClean="0">
                <a:solidFill>
                  <a:schemeClr val="accent5"/>
                </a:solidFill>
                <a:cs typeface="B Yekan" panose="00000400000000000000" pitchFamily="2" charset="-78"/>
              </a:rPr>
              <a:t>سجده</a:t>
            </a:r>
            <a:r>
              <a:rPr lang="fa-IR" dirty="0" smtClean="0">
                <a:cs typeface="B Yekan" panose="00000400000000000000" pitchFamily="2" charset="-78"/>
              </a:rPr>
              <a:t> به عنوان بالاترین سطح نزدیک است.</a:t>
            </a: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26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691" y="805430"/>
            <a:ext cx="56292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169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792" y="529323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قرب و رضوان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081" y="1801505"/>
            <a:ext cx="65436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dirty="0" smtClean="0">
                <a:solidFill>
                  <a:schemeClr val="accent5"/>
                </a:solidFill>
                <a:cs typeface="B Titr" panose="00000700000000000000" pitchFamily="2" charset="-78"/>
              </a:rPr>
              <a:t>« رضوان قله رسیدن به خداست »</a:t>
            </a:r>
          </a:p>
          <a:p>
            <a:pPr algn="ctr" rtl="1"/>
            <a:endParaRPr lang="fa-IR" dirty="0"/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در رضوان هدف رضای خداوند است نه وحشت از جزای وی.</a:t>
            </a:r>
          </a:p>
          <a:p>
            <a:pPr algn="ctr" rtl="1"/>
            <a:endParaRPr lang="fa-IR" sz="2000" dirty="0">
              <a:cs typeface="B Yekan" panose="00000400000000000000" pitchFamily="2" charset="-78"/>
            </a:endParaRPr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رضوان یک هدف غایی است و برای رسیدن به وی باید در تمام ابعاد زندگی بدان توجه نمود.</a:t>
            </a:r>
            <a:endParaRPr lang="en-US" sz="2000" dirty="0">
              <a:cs typeface="B Yekan" panose="00000400000000000000" pitchFamily="2" charset="-78"/>
            </a:endParaRPr>
          </a:p>
        </p:txBody>
      </p:sp>
      <p:sp>
        <p:nvSpPr>
          <p:cNvPr id="8" name="Teardrop 7"/>
          <p:cNvSpPr/>
          <p:nvPr/>
        </p:nvSpPr>
        <p:spPr>
          <a:xfrm>
            <a:off x="688792" y="3924734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نزدیکی به خدا در بعد اجتماعی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9" name="Teardrop 8"/>
          <p:cNvSpPr/>
          <p:nvPr/>
        </p:nvSpPr>
        <p:spPr>
          <a:xfrm>
            <a:off x="688792" y="5412640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نزدیکی به خدا در بعد جسمی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0" name="Teardrop 9"/>
          <p:cNvSpPr/>
          <p:nvPr/>
        </p:nvSpPr>
        <p:spPr>
          <a:xfrm>
            <a:off x="2164665" y="3924734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نزدیکی به خدا در بعد سیاسی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1" name="Teardrop 10"/>
          <p:cNvSpPr/>
          <p:nvPr/>
        </p:nvSpPr>
        <p:spPr>
          <a:xfrm>
            <a:off x="2064402" y="5412640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نزدیکی به خدا در سایر ابعاد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40538" y="4815071"/>
            <a:ext cx="1427843" cy="926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ardrop 12"/>
          <p:cNvSpPr/>
          <p:nvPr/>
        </p:nvSpPr>
        <p:spPr>
          <a:xfrm>
            <a:off x="5199279" y="4404256"/>
            <a:ext cx="1876926" cy="1826529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رسیدن به مرحله بالای قرب به پروردگار</a:t>
            </a:r>
          </a:p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(رضوان)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62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85" y="392845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عبادت و عبودیت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977719" y="1774210"/>
            <a:ext cx="409433" cy="36712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18913" y="3691298"/>
            <a:ext cx="330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بندگی پروردگار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842" y="1951630"/>
            <a:ext cx="5622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Tx/>
              <a:buChar char="-"/>
            </a:pPr>
            <a:r>
              <a:rPr lang="fa-IR" dirty="0" smtClean="0">
                <a:cs typeface="B Yekan" panose="00000400000000000000" pitchFamily="2" charset="-78"/>
              </a:rPr>
              <a:t>هدف غایی خلقت انسان عبادت است و رسیدن به این مرحله بر عهده </a:t>
            </a:r>
            <a:r>
              <a:rPr lang="fa-IR" b="1" dirty="0" smtClean="0">
                <a:cs typeface="B Yekan" panose="00000400000000000000" pitchFamily="2" charset="-78"/>
              </a:rPr>
              <a:t>تربیت</a:t>
            </a:r>
            <a:r>
              <a:rPr lang="fa-IR" dirty="0" smtClean="0">
                <a:cs typeface="B Yekan" panose="00000400000000000000" pitchFamily="2" charset="-78"/>
              </a:rPr>
              <a:t> می باشد.</a:t>
            </a: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fa-IR" dirty="0" smtClean="0">
              <a:cs typeface="B Yekan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fa-IR" dirty="0">
              <a:cs typeface="B Yekan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fa-IR" dirty="0" smtClean="0">
              <a:cs typeface="B Yekan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r>
              <a:rPr lang="fa-IR" dirty="0" smtClean="0">
                <a:cs typeface="B Yekan" panose="00000400000000000000" pitchFamily="2" charset="-78"/>
              </a:rPr>
              <a:t>عبادت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4451445" y="2750022"/>
            <a:ext cx="409433" cy="25316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4842" y="2782626"/>
            <a:ext cx="4301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dirty="0" smtClean="0">
                <a:solidFill>
                  <a:schemeClr val="accent5"/>
                </a:solidFill>
                <a:cs typeface="B Yekan" panose="00000400000000000000" pitchFamily="2" charset="-78"/>
              </a:rPr>
              <a:t>ظاهر عبادت : </a:t>
            </a:r>
            <a:r>
              <a:rPr lang="fa-IR" dirty="0" smtClean="0">
                <a:cs typeface="B Yekan" panose="00000400000000000000" pitchFamily="2" charset="-78"/>
              </a:rPr>
              <a:t>انجام پاره ای از اعماب توسط اندام های بدن:رکوع ، سجده ، طواف و ...   ( رمز های عبادت) </a:t>
            </a:r>
          </a:p>
          <a:p>
            <a:pPr algn="just" rtl="1"/>
            <a:endParaRPr lang="fa-IR" dirty="0" smtClean="0">
              <a:cs typeface="B Yekan" panose="00000400000000000000" pitchFamily="2" charset="-78"/>
            </a:endParaRPr>
          </a:p>
          <a:p>
            <a:pPr algn="just" rtl="1"/>
            <a:endParaRPr lang="fa-IR" dirty="0">
              <a:cs typeface="B Yekan" panose="00000400000000000000" pitchFamily="2" charset="-78"/>
            </a:endParaRPr>
          </a:p>
          <a:p>
            <a:pPr algn="just" rtl="1"/>
            <a:r>
              <a:rPr lang="fa-IR" dirty="0" smtClean="0">
                <a:solidFill>
                  <a:schemeClr val="accent5"/>
                </a:solidFill>
                <a:cs typeface="B Yekan" panose="00000400000000000000" pitchFamily="2" charset="-78"/>
              </a:rPr>
              <a:t>حقیقت عبادت (عبودیت): </a:t>
            </a:r>
            <a:r>
              <a:rPr lang="fa-IR" dirty="0" smtClean="0">
                <a:cs typeface="B Yekan" panose="00000400000000000000" pitchFamily="2" charset="-78"/>
              </a:rPr>
              <a:t>انسان خود را در مقام بندگی پروردگار (مملوکیت و مربوبیت) قرار دهد (راز عبادت)</a:t>
            </a:r>
            <a:endParaRPr lang="en-US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662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65" y="860021"/>
            <a:ext cx="5629275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85" y="392845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عبادت و عبودیت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977719" y="1774210"/>
            <a:ext cx="409433" cy="36712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87153" y="3391048"/>
            <a:ext cx="3302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Yekan" panose="00000400000000000000" pitchFamily="2" charset="-78"/>
              </a:rPr>
              <a:t>عبودیت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44454" y="1965278"/>
            <a:ext cx="18424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همراه بندگی  </a:t>
            </a: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endParaRPr lang="fa-IR" dirty="0" smtClean="0"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مانع بندگی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4497178" y="3857815"/>
            <a:ext cx="409433" cy="20957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4424146" y="1414910"/>
            <a:ext cx="409433" cy="149897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" y="1774210"/>
            <a:ext cx="4424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5"/>
                </a:solidFill>
                <a:cs typeface="B Yekan" panose="00000400000000000000" pitchFamily="2" charset="-78"/>
              </a:rPr>
              <a:t>حریت ( آزادی از غیر خدا) </a:t>
            </a:r>
            <a:r>
              <a:rPr lang="fa-IR" dirty="0" smtClean="0">
                <a:cs typeface="B Yekan" panose="00000400000000000000" pitchFamily="2" charset="-78"/>
              </a:rPr>
              <a:t>در کنار عبودیت ملازمت دارد.(خواه این غیر هوای نفس باشد یا هوای خلق)</a:t>
            </a:r>
            <a:endParaRPr lang="en-US" dirty="0">
              <a:cs typeface="B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347" y="3958981"/>
            <a:ext cx="42785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5"/>
                </a:solidFill>
                <a:cs typeface="B Yekan" panose="00000400000000000000" pitchFamily="2" charset="-78"/>
              </a:rPr>
              <a:t>شرک </a:t>
            </a:r>
            <a:r>
              <a:rPr lang="fa-IR" dirty="0" smtClean="0">
                <a:cs typeface="B Yekan" panose="00000400000000000000" pitchFamily="2" charset="-78"/>
              </a:rPr>
              <a:t>(با عبادت جمع میشود)</a:t>
            </a:r>
            <a:endParaRPr lang="fa-IR" dirty="0" smtClean="0">
              <a:solidFill>
                <a:schemeClr val="accent5"/>
              </a:solidFill>
              <a:cs typeface="B Yekan" panose="00000400000000000000" pitchFamily="2" charset="-78"/>
            </a:endParaRPr>
          </a:p>
          <a:p>
            <a:pPr algn="r" rtl="1"/>
            <a:endParaRPr lang="fa-IR" dirty="0">
              <a:solidFill>
                <a:schemeClr val="accent5"/>
              </a:solidFill>
              <a:cs typeface="B Yekan" panose="00000400000000000000" pitchFamily="2" charset="-78"/>
            </a:endParaRPr>
          </a:p>
          <a:p>
            <a:pPr algn="r" rtl="1"/>
            <a:r>
              <a:rPr lang="fa-IR" sz="1600" dirty="0" smtClean="0">
                <a:cs typeface="B Yekan" panose="00000400000000000000" pitchFamily="2" charset="-78"/>
              </a:rPr>
              <a:t>پرستیدن آشکار یا خفی غیر از خدا</a:t>
            </a:r>
          </a:p>
          <a:p>
            <a:pPr algn="r" rtl="1"/>
            <a:endParaRPr lang="fa-IR" dirty="0">
              <a:solidFill>
                <a:schemeClr val="accent5"/>
              </a:solidFill>
              <a:cs typeface="B Yekan" panose="00000400000000000000" pitchFamily="2" charset="-78"/>
            </a:endParaRPr>
          </a:p>
          <a:p>
            <a:pPr algn="r" rtl="1"/>
            <a:r>
              <a:rPr lang="fa-IR" dirty="0" smtClean="0">
                <a:solidFill>
                  <a:schemeClr val="accent5"/>
                </a:solidFill>
                <a:cs typeface="B Yekan" panose="00000400000000000000" pitchFamily="2" charset="-78"/>
              </a:rPr>
              <a:t>کبر </a:t>
            </a:r>
            <a:r>
              <a:rPr lang="fa-IR" dirty="0" smtClean="0">
                <a:cs typeface="B Yekan" panose="00000400000000000000" pitchFamily="2" charset="-78"/>
              </a:rPr>
              <a:t>(با عبادت جمع میشود)</a:t>
            </a:r>
          </a:p>
          <a:p>
            <a:pPr algn="r" rtl="1"/>
            <a:endParaRPr lang="fa-IR" dirty="0">
              <a:cs typeface="B Yekan" panose="00000400000000000000" pitchFamily="2" charset="-78"/>
            </a:endParaRPr>
          </a:p>
          <a:p>
            <a:pPr algn="r" rtl="1"/>
            <a:r>
              <a:rPr lang="fa-IR" sz="1600" dirty="0" smtClean="0">
                <a:cs typeface="B Yekan" panose="00000400000000000000" pitchFamily="2" charset="-78"/>
              </a:rPr>
              <a:t>غرور و تکبر در برابر خداوند</a:t>
            </a:r>
            <a:endParaRPr lang="en-US" sz="16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08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85" y="392845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عبادت و عبودیت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54354"/>
            <a:ext cx="5548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Yekan" panose="00000400000000000000" pitchFamily="2" charset="-78"/>
              </a:rPr>
              <a:t>هدف خلقت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Yekan" panose="00000400000000000000" pitchFamily="2" charset="-78"/>
              </a:rPr>
              <a:t>عبودیت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dirty="0" smtClean="0">
                <a:cs typeface="B Yekan" panose="00000400000000000000" pitchFamily="2" charset="-78"/>
              </a:rPr>
              <a:t>است نه صرفا </a:t>
            </a:r>
            <a:r>
              <a:rPr lang="fa-IR" dirty="0" smtClean="0">
                <a:solidFill>
                  <a:schemeClr val="accent5"/>
                </a:solidFill>
                <a:cs typeface="B Yekan" panose="00000400000000000000" pitchFamily="2" charset="-78"/>
              </a:rPr>
              <a:t>عبادت</a:t>
            </a:r>
          </a:p>
          <a:p>
            <a:pPr algn="r" rtl="1"/>
            <a:r>
              <a:rPr lang="fa-IR" dirty="0" smtClean="0">
                <a:cs typeface="B Yekan" panose="00000400000000000000" pitchFamily="2" charset="-78"/>
              </a:rPr>
              <a:t>هدف تربیـت ساختـن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Yekan" panose="00000400000000000000" pitchFamily="2" charset="-78"/>
              </a:rPr>
              <a:t>عـبد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dirty="0" smtClean="0">
                <a:cs typeface="B Yekan" panose="00000400000000000000" pitchFamily="2" charset="-78"/>
              </a:rPr>
              <a:t>اسـت نه </a:t>
            </a:r>
            <a:r>
              <a:rPr lang="fa-IR" dirty="0" smtClean="0">
                <a:solidFill>
                  <a:schemeClr val="accent5"/>
                </a:solidFill>
                <a:cs typeface="B Yekan" panose="00000400000000000000" pitchFamily="2" charset="-78"/>
              </a:rPr>
              <a:t>عـابد</a:t>
            </a:r>
            <a:endParaRPr lang="en-US" dirty="0">
              <a:solidFill>
                <a:schemeClr val="accent5"/>
              </a:solidFill>
              <a:cs typeface="B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0311" y="2572441"/>
            <a:ext cx="5732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Titr" panose="00000700000000000000" pitchFamily="2" charset="-78"/>
              </a:rPr>
              <a:t>شیطان شش هزار سال عبادت کرد ؛ او عابد بود نه عبد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12" name="Teardrop 11"/>
          <p:cNvSpPr/>
          <p:nvPr/>
        </p:nvSpPr>
        <p:spPr>
          <a:xfrm>
            <a:off x="688792" y="3924734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عبادت خدا در بعد فکری</a:t>
            </a:r>
          </a:p>
          <a:p>
            <a:pPr algn="ctr"/>
            <a:r>
              <a:rPr lang="fa-IR" sz="1400" dirty="0" smtClean="0">
                <a:solidFill>
                  <a:schemeClr val="tx1"/>
                </a:solidFill>
                <a:cs typeface="B Titr" panose="00000700000000000000" pitchFamily="2" charset="-78"/>
              </a:rPr>
              <a:t>(علم اندوزی)</a:t>
            </a:r>
            <a:endParaRPr lang="en-US" sz="14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3" name="Teardrop 12"/>
          <p:cNvSpPr/>
          <p:nvPr/>
        </p:nvSpPr>
        <p:spPr>
          <a:xfrm>
            <a:off x="688792" y="5412640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dirty="0" smtClean="0">
                <a:solidFill>
                  <a:schemeClr val="tx1"/>
                </a:solidFill>
                <a:cs typeface="B Titr" panose="00000700000000000000" pitchFamily="2" charset="-78"/>
              </a:rPr>
              <a:t>عبادت خدا در بعد شخصیتی</a:t>
            </a:r>
          </a:p>
          <a:p>
            <a:pPr algn="ctr"/>
            <a:r>
              <a:rPr lang="fa-IR" sz="1300" dirty="0" smtClean="0">
                <a:solidFill>
                  <a:schemeClr val="tx1"/>
                </a:solidFill>
                <a:cs typeface="B Titr" panose="00000700000000000000" pitchFamily="2" charset="-78"/>
              </a:rPr>
              <a:t>(دوری از شهوت)</a:t>
            </a:r>
            <a:endParaRPr lang="en-US" sz="13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4" name="Teardrop 13"/>
          <p:cNvSpPr/>
          <p:nvPr/>
        </p:nvSpPr>
        <p:spPr>
          <a:xfrm>
            <a:off x="2164665" y="3924734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300" dirty="0" smtClean="0">
                <a:solidFill>
                  <a:schemeClr val="tx1"/>
                </a:solidFill>
                <a:cs typeface="B Titr" panose="00000700000000000000" pitchFamily="2" charset="-78"/>
              </a:rPr>
              <a:t>عبادت خدا در بعد اخلاقی</a:t>
            </a:r>
          </a:p>
          <a:p>
            <a:pPr algn="ctr"/>
            <a:r>
              <a:rPr lang="fa-IR" sz="1300" dirty="0" smtClean="0">
                <a:solidFill>
                  <a:schemeClr val="tx1"/>
                </a:solidFill>
                <a:cs typeface="B Titr" panose="00000700000000000000" pitchFamily="2" charset="-78"/>
              </a:rPr>
              <a:t>(عدم تکبر)</a:t>
            </a:r>
            <a:endParaRPr lang="en-US" sz="13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5" name="Teardrop 14"/>
          <p:cNvSpPr/>
          <p:nvPr/>
        </p:nvSpPr>
        <p:spPr>
          <a:xfrm>
            <a:off x="2064402" y="5412640"/>
            <a:ext cx="1222049" cy="12512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chemeClr val="tx1"/>
                </a:solidFill>
                <a:cs typeface="B Titr" panose="00000700000000000000" pitchFamily="2" charset="-78"/>
              </a:rPr>
              <a:t>عبادت خدا در سایر ابعاد</a:t>
            </a:r>
            <a:endParaRPr lang="en-US" sz="16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640538" y="4815071"/>
            <a:ext cx="1427843" cy="926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ardrop 16"/>
          <p:cNvSpPr/>
          <p:nvPr/>
        </p:nvSpPr>
        <p:spPr>
          <a:xfrm>
            <a:off x="5199279" y="4404256"/>
            <a:ext cx="2170512" cy="1826529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رسیدن به مرحله عبودیت </a:t>
            </a:r>
            <a:r>
              <a:rPr lang="fa-IR" sz="11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( هدف غایی)</a:t>
            </a:r>
          </a:p>
          <a:p>
            <a:pPr algn="ctr"/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Titr" panose="00000700000000000000" pitchFamily="2" charset="-78"/>
              </a:rPr>
              <a:t>انسان تبدیل به عبد میشود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3064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85" y="392845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عبودیت غایی ترین هدف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910" y="2006221"/>
            <a:ext cx="6550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از میان اهداف غایی ، عبودیت غایی ترین هدف است.</a:t>
            </a:r>
          </a:p>
          <a:p>
            <a:pPr algn="ctr" rtl="1"/>
            <a:endParaRPr lang="fa-IR" sz="2000" dirty="0">
              <a:cs typeface="B Yekan" panose="00000400000000000000" pitchFamily="2" charset="-78"/>
            </a:endParaRPr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عبد بودن بالاترین مرتبه انسانیت است و خداوند حضرت محمد(ص) را بدین صفت میخواند.</a:t>
            </a:r>
          </a:p>
          <a:p>
            <a:pPr algn="ctr" rtl="1"/>
            <a:endParaRPr lang="fa-IR" sz="2000" dirty="0">
              <a:cs typeface="B Yekan" panose="00000400000000000000" pitchFamily="2" charset="-78"/>
            </a:endParaRPr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رسیدن به عبودیت در گروه رسیدن به سایر اهداف غایی است</a:t>
            </a:r>
            <a:endParaRPr lang="en-US" sz="20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643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3258" y="747686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عبودیت غایی ترین هدف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9669"/>
              </p:ext>
            </p:extLst>
          </p:nvPr>
        </p:nvGraphicFramePr>
        <p:xfrm>
          <a:off x="800669" y="188831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931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4" y="2052992"/>
            <a:ext cx="6161545" cy="2276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0370" y="4872251"/>
            <a:ext cx="459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dirty="0" smtClean="0">
                <a:solidFill>
                  <a:schemeClr val="accent5">
                    <a:lumMod val="50000"/>
                  </a:schemeClr>
                </a:solidFill>
                <a:cs typeface="B Titr" panose="00000700000000000000" pitchFamily="2" charset="-78"/>
              </a:rPr>
              <a:t>و من الله توفیق</a:t>
            </a:r>
            <a:endParaRPr lang="en-US" sz="4000" dirty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133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60" y="627796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اهداف تربیتی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860" y="2019869"/>
            <a:ext cx="58275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« واژه های قرآن در راستای اهداف است »</a:t>
            </a:r>
          </a:p>
          <a:p>
            <a:pPr algn="ctr" rtl="1"/>
            <a:endParaRPr lang="fa-IR" sz="2400" dirty="0" smtClean="0">
              <a:cs typeface="B Yekan" panose="00000400000000000000" pitchFamily="2" charset="-78"/>
            </a:endParaRPr>
          </a:p>
          <a:p>
            <a:pPr algn="ctr" rtl="1"/>
            <a:endParaRPr lang="fa-IR" sz="2400" dirty="0">
              <a:cs typeface="B Yekan" panose="00000400000000000000" pitchFamily="2" charset="-78"/>
            </a:endParaRPr>
          </a:p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هر واژه بیانگر یک حیطه است.</a:t>
            </a:r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به عنوان مثال واژه ربا مربوط به حیطه اقتصادی است.</a:t>
            </a:r>
          </a:p>
          <a:p>
            <a:pPr algn="ctr" rtl="1"/>
            <a:endParaRPr lang="fa-IR" sz="2000" dirty="0">
              <a:cs typeface="B Yekan" panose="00000400000000000000" pitchFamily="2" charset="-78"/>
            </a:endParaRPr>
          </a:p>
          <a:p>
            <a:pPr algn="ctr" rtl="1"/>
            <a:endParaRPr lang="fa-IR" sz="20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واژه هایی مربوط به رسیدن به معبود است.</a:t>
            </a:r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مانند:</a:t>
            </a:r>
          </a:p>
          <a:p>
            <a:pPr algn="ctr" rtl="1"/>
            <a:r>
              <a:rPr lang="fa-IR" sz="2000" dirty="0" smtClean="0">
                <a:cs typeface="B Yekan" panose="00000400000000000000" pitchFamily="2" charset="-78"/>
              </a:rPr>
              <a:t>رشد ، طهارت ، حیات طیبه ، عبادت و ...</a:t>
            </a:r>
          </a:p>
          <a:p>
            <a:pPr marL="342900" indent="-342900" algn="ctr" rtl="1">
              <a:buFontTx/>
              <a:buChar char="-"/>
            </a:pPr>
            <a:endParaRPr lang="fa-IR" sz="2400" dirty="0">
              <a:cs typeface="B Yekan" panose="00000400000000000000" pitchFamily="2" charset="-78"/>
            </a:endParaRPr>
          </a:p>
          <a:p>
            <a:pPr algn="ctr" rtl="1"/>
            <a:endParaRPr lang="fa-IR" sz="2400" dirty="0" smtClean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7453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60" y="627796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ارتباط طولی و عرضی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860" y="2019869"/>
            <a:ext cx="58275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واژه های گوناگون اهداف مختلف دارند.</a:t>
            </a:r>
          </a:p>
          <a:p>
            <a:pPr algn="ctr" rtl="1"/>
            <a:endParaRPr lang="fa-IR" sz="2400" dirty="0" smtClean="0">
              <a:cs typeface="B Yekan" panose="00000400000000000000" pitchFamily="2" charset="-78"/>
            </a:endParaRPr>
          </a:p>
          <a:p>
            <a:pPr algn="ctr" rtl="1"/>
            <a:endParaRPr lang="fa-IR" sz="2400" dirty="0">
              <a:cs typeface="B Yekan" panose="00000400000000000000" pitchFamily="2" charset="-78"/>
            </a:endParaRPr>
          </a:p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هر هدف مبتنی بر یک حیطه ( کلیت ) است.</a:t>
            </a:r>
          </a:p>
          <a:p>
            <a:pPr algn="ctr" rtl="1"/>
            <a:endParaRPr lang="fa-IR" sz="2400" dirty="0" smtClean="0">
              <a:cs typeface="B Yekan" panose="00000400000000000000" pitchFamily="2" charset="-78"/>
            </a:endParaRPr>
          </a:p>
          <a:p>
            <a:pPr algn="ctr" rtl="1"/>
            <a:endParaRPr lang="fa-IR" sz="2400" dirty="0">
              <a:cs typeface="B Yekan" panose="00000400000000000000" pitchFamily="2" charset="-78"/>
            </a:endParaRPr>
          </a:p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حیطه ها برهم تاثیر میگذارند و در ارتباط هستند.</a:t>
            </a:r>
          </a:p>
          <a:p>
            <a:pPr algn="ctr" rtl="1"/>
            <a:endParaRPr lang="fa-IR" sz="2400" dirty="0" smtClean="0">
              <a:cs typeface="B Yekan" panose="00000400000000000000" pitchFamily="2" charset="-78"/>
            </a:endParaRPr>
          </a:p>
          <a:p>
            <a:pPr algn="ctr" rtl="1"/>
            <a:endParaRPr lang="fa-IR" sz="2400" dirty="0">
              <a:cs typeface="B Yekan" panose="00000400000000000000" pitchFamily="2" charset="-78"/>
            </a:endParaRPr>
          </a:p>
          <a:p>
            <a:pPr algn="ctr" rtl="1"/>
            <a:r>
              <a:rPr lang="fa-IR" sz="2400" dirty="0" smtClean="0">
                <a:cs typeface="B Titr" panose="00000700000000000000" pitchFamily="2" charset="-78"/>
              </a:rPr>
              <a:t>« رابطه طولی و رابطه عرضی »</a:t>
            </a:r>
            <a:endParaRPr lang="fa-IR" sz="2400" dirty="0">
              <a:cs typeface="B Titr" panose="00000700000000000000" pitchFamily="2" charset="-78"/>
            </a:endParaRPr>
          </a:p>
          <a:p>
            <a:pPr algn="ctr" rtl="1"/>
            <a:endParaRPr lang="fa-IR" sz="2400" dirty="0" smtClean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4572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60" y="627796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ارتباط طولی و عرضی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860" y="2019869"/>
            <a:ext cx="582759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انواع رابطه : طولی و عرضی</a:t>
            </a:r>
          </a:p>
          <a:p>
            <a:pPr algn="ctr" rtl="1"/>
            <a:endParaRPr lang="fa-IR" sz="2400" dirty="0">
              <a:cs typeface="B Yeka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رابطه عرضی : </a:t>
            </a:r>
          </a:p>
          <a:p>
            <a:pPr algn="r" rtl="1"/>
            <a:endParaRPr lang="fa-IR" sz="2400" dirty="0">
              <a:cs typeface="B Yeka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در رابـطه عـرضی هر مجـموعه مـستقـل از خـود کـار میکند اما میتواند بر سایر مجموعه ها تاثیر بگذارد.</a:t>
            </a:r>
          </a:p>
          <a:p>
            <a:pPr algn="r" rtl="1"/>
            <a:endParaRPr lang="fa-IR" sz="2400" dirty="0">
              <a:cs typeface="B Yekan" panose="00000400000000000000" pitchFamily="2" charset="-78"/>
            </a:endParaRP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مثال : </a:t>
            </a:r>
          </a:p>
          <a:p>
            <a:pPr algn="r" rtl="1"/>
            <a:r>
              <a:rPr lang="fa-IR" sz="2000" dirty="0" smtClean="0">
                <a:cs typeface="B Yekan" panose="00000400000000000000" pitchFamily="2" charset="-78"/>
              </a:rPr>
              <a:t>دستگاه های مختلف بدن (گردش خون ، تنفس ، گوارش و ...)</a:t>
            </a:r>
          </a:p>
        </p:txBody>
      </p:sp>
    </p:spTree>
    <p:extLst>
      <p:ext uri="{BB962C8B-B14F-4D97-AF65-F5344CB8AC3E}">
        <p14:creationId xmlns:p14="http://schemas.microsoft.com/office/powerpoint/2010/main" val="7885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60" y="627796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ارتباط طولی و عرضی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684" y="2019869"/>
            <a:ext cx="58275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رابطه عرضی : </a:t>
            </a:r>
          </a:p>
          <a:p>
            <a:pPr algn="r" rtl="1"/>
            <a:endParaRPr lang="fa-IR" sz="2400" dirty="0" smtClean="0">
              <a:cs typeface="B Yekan" panose="00000400000000000000" pitchFamily="2" charset="-78"/>
            </a:endParaRPr>
          </a:p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هر واژه در قرآن مبتنی بر یک حیطه است.</a:t>
            </a:r>
          </a:p>
          <a:p>
            <a:pPr algn="r" rtl="1"/>
            <a:endParaRPr lang="fa-IR" sz="2400" dirty="0">
              <a:cs typeface="B Yekan" panose="00000400000000000000" pitchFamily="2" charset="-78"/>
            </a:endParaRPr>
          </a:p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حیطه های گوناگون بایکدیگر رابطه عرضی دارند.</a:t>
            </a:r>
          </a:p>
          <a:p>
            <a:pPr algn="r" rtl="1"/>
            <a:endParaRPr lang="fa-IR" sz="2400" dirty="0">
              <a:cs typeface="B Yeka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مثال :</a:t>
            </a: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واژه تعاون ................حیطه اجتـماعی</a:t>
            </a: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واژه تفکر................. حیطه شخصیتی</a:t>
            </a:r>
            <a:endParaRPr lang="fa-IR" sz="2400" dirty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130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19369" y="805223"/>
            <a:ext cx="1760561" cy="15285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واژه تفکر</a:t>
            </a:r>
          </a:p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حیطه شخصی</a:t>
            </a:r>
            <a:endParaRPr lang="en-US" sz="1600" dirty="0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19368" y="2961568"/>
            <a:ext cx="1760561" cy="15285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واژه ربا</a:t>
            </a:r>
          </a:p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حیطه اقتصادی</a:t>
            </a:r>
            <a:endParaRPr lang="en-US" sz="1600" dirty="0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78742" y="805222"/>
            <a:ext cx="1760561" cy="15285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واژه تعاون</a:t>
            </a:r>
          </a:p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حیطه اجتماعی</a:t>
            </a:r>
            <a:endParaRPr lang="en-US" sz="1600" dirty="0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78741" y="2961567"/>
            <a:ext cx="1760561" cy="15285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واژه شورا</a:t>
            </a:r>
          </a:p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حیطه سیاسی</a:t>
            </a:r>
            <a:endParaRPr lang="en-US" sz="1600" dirty="0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cxnSp>
        <p:nvCxnSpPr>
          <p:cNvPr id="7" name="Straight Connector 6"/>
          <p:cNvCxnSpPr>
            <a:endCxn id="4" idx="2"/>
          </p:cNvCxnSpPr>
          <p:nvPr/>
        </p:nvCxnSpPr>
        <p:spPr>
          <a:xfrm>
            <a:off x="3179929" y="1569496"/>
            <a:ext cx="129881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4"/>
            <a:endCxn id="3" idx="0"/>
          </p:cNvCxnSpPr>
          <p:nvPr/>
        </p:nvCxnSpPr>
        <p:spPr>
          <a:xfrm flipH="1">
            <a:off x="2299649" y="2333772"/>
            <a:ext cx="1" cy="627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4"/>
            <a:endCxn id="5" idx="0"/>
          </p:cNvCxnSpPr>
          <p:nvPr/>
        </p:nvCxnSpPr>
        <p:spPr>
          <a:xfrm flipH="1">
            <a:off x="5359022" y="2333771"/>
            <a:ext cx="1" cy="627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6"/>
            <a:endCxn id="5" idx="2"/>
          </p:cNvCxnSpPr>
          <p:nvPr/>
        </p:nvCxnSpPr>
        <p:spPr>
          <a:xfrm flipV="1">
            <a:off x="3179929" y="3725842"/>
            <a:ext cx="12988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112827" y="1978929"/>
            <a:ext cx="1569835" cy="140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" idx="5"/>
            <a:endCxn id="5" idx="1"/>
          </p:cNvCxnSpPr>
          <p:nvPr/>
        </p:nvCxnSpPr>
        <p:spPr>
          <a:xfrm>
            <a:off x="2922102" y="2109921"/>
            <a:ext cx="1814467" cy="1075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32513" y="5240740"/>
            <a:ext cx="5923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 smtClean="0">
                <a:cs typeface="B Titr" panose="00000700000000000000" pitchFamily="2" charset="-78"/>
              </a:rPr>
              <a:t>اهداف عرضی نسبت بهم نوعی استقلال برخوردارند. </a:t>
            </a:r>
            <a:endParaRPr lang="en-US" sz="2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415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60" y="627796"/>
            <a:ext cx="627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8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ارتباط طولی و عرضی</a:t>
            </a:r>
            <a:endParaRPr lang="en-US" sz="48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860" y="1801505"/>
            <a:ext cx="58275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رابطه طولی : </a:t>
            </a:r>
          </a:p>
          <a:p>
            <a:pPr algn="r" rtl="1"/>
            <a:endParaRPr lang="fa-IR" sz="2400" dirty="0" smtClean="0">
              <a:cs typeface="B Yekan" panose="00000400000000000000" pitchFamily="2" charset="-78"/>
            </a:endParaRPr>
          </a:p>
          <a:p>
            <a:pPr algn="just" rtl="1"/>
            <a:r>
              <a:rPr lang="fa-IR" sz="2400" dirty="0" smtClean="0">
                <a:cs typeface="B Yekan" panose="00000400000000000000" pitchFamily="2" charset="-78"/>
              </a:rPr>
              <a:t>اجزای رابطه های طولی را نمیتوان از یکدیگر مستقل برشمرد و هر کدام در مسیر تکامل دیگری قرار دارد تا در نهایت به هدف برتر برسد.</a:t>
            </a:r>
          </a:p>
          <a:p>
            <a:pPr algn="r" rtl="1"/>
            <a:endParaRPr lang="fa-IR" sz="2400" dirty="0">
              <a:cs typeface="B Yekan" panose="00000400000000000000" pitchFamily="2" charset="-78"/>
            </a:endParaRPr>
          </a:p>
          <a:p>
            <a:pPr algn="r" rtl="1"/>
            <a:r>
              <a:rPr lang="fa-IR" sz="2400" dirty="0" smtClean="0">
                <a:cs typeface="B Yekan" panose="00000400000000000000" pitchFamily="2" charset="-78"/>
              </a:rPr>
              <a:t>مثال :</a:t>
            </a:r>
          </a:p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سلول</a:t>
            </a:r>
          </a:p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بافت عضلانی</a:t>
            </a:r>
          </a:p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اندام دهلیز و بطن (قلب)</a:t>
            </a:r>
          </a:p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دستگاه گردش خون</a:t>
            </a:r>
            <a:endParaRPr lang="fa-IR" sz="2400" dirty="0">
              <a:cs typeface="B Yekan" panose="00000400000000000000" pitchFamily="2" charset="-78"/>
            </a:endParaRPr>
          </a:p>
          <a:p>
            <a:pPr algn="ctr" rtl="1"/>
            <a:r>
              <a:rPr lang="fa-IR" sz="2400" dirty="0" smtClean="0">
                <a:cs typeface="B Yekan" panose="00000400000000000000" pitchFamily="2" charset="-78"/>
              </a:rPr>
              <a:t>هدف : خون رسانی به تمام نقاط بدن</a:t>
            </a:r>
          </a:p>
          <a:p>
            <a:pPr algn="r" rtl="1"/>
            <a:endParaRPr lang="fa-IR" sz="2400" dirty="0" smtClean="0"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0885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2860" y="272955"/>
            <a:ext cx="6277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dirty="0" smtClean="0">
                <a:solidFill>
                  <a:schemeClr val="accent2">
                    <a:lumMod val="75000"/>
                  </a:schemeClr>
                </a:solidFill>
                <a:cs typeface="B Titr" panose="00000700000000000000" pitchFamily="2" charset="-78"/>
              </a:rPr>
              <a:t>ارتباط طولی ابعاد وجودی انسان</a:t>
            </a:r>
            <a:endParaRPr lang="en-US" sz="3600" dirty="0">
              <a:solidFill>
                <a:schemeClr val="accent2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33017" y="3057101"/>
            <a:ext cx="1760561" cy="15285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واژه تفکر</a:t>
            </a:r>
          </a:p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حیطه شخصی</a:t>
            </a:r>
            <a:endParaRPr lang="en-US" sz="1600" dirty="0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33016" y="5213446"/>
            <a:ext cx="1760561" cy="15285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واژه ربا</a:t>
            </a:r>
          </a:p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حیطه اقتصادی</a:t>
            </a:r>
            <a:endParaRPr lang="en-US" sz="1600" dirty="0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92390" y="3057100"/>
            <a:ext cx="1760561" cy="15285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واژه تعاون</a:t>
            </a:r>
          </a:p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حیطه اجتماعی</a:t>
            </a:r>
            <a:endParaRPr lang="en-US" sz="1600" dirty="0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sp>
        <p:nvSpPr>
          <p:cNvPr id="7" name="Oval 6"/>
          <p:cNvSpPr/>
          <p:nvPr/>
        </p:nvSpPr>
        <p:spPr>
          <a:xfrm>
            <a:off x="4492389" y="5213445"/>
            <a:ext cx="1760561" cy="152854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واژه شورا</a:t>
            </a:r>
          </a:p>
          <a:p>
            <a:pPr algn="ctr"/>
            <a:r>
              <a:rPr lang="fa-IR" sz="1600" dirty="0" smtClean="0">
                <a:solidFill>
                  <a:srgbClr val="C00000"/>
                </a:solidFill>
                <a:cs typeface="B Yekan" panose="00000400000000000000" pitchFamily="2" charset="-78"/>
              </a:rPr>
              <a:t>حیطه سیاسی</a:t>
            </a:r>
            <a:endParaRPr lang="en-US" sz="1600" dirty="0">
              <a:solidFill>
                <a:srgbClr val="C00000"/>
              </a:solidFill>
              <a:cs typeface="B Yekan" panose="00000400000000000000" pitchFamily="2" charset="-78"/>
            </a:endParaRPr>
          </a:p>
        </p:txBody>
      </p:sp>
      <p:cxnSp>
        <p:nvCxnSpPr>
          <p:cNvPr id="8" name="Straight Connector 7"/>
          <p:cNvCxnSpPr>
            <a:endCxn id="6" idx="2"/>
          </p:cNvCxnSpPr>
          <p:nvPr/>
        </p:nvCxnSpPr>
        <p:spPr>
          <a:xfrm>
            <a:off x="3193577" y="3821374"/>
            <a:ext cx="129881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4"/>
            <a:endCxn id="5" idx="0"/>
          </p:cNvCxnSpPr>
          <p:nvPr/>
        </p:nvCxnSpPr>
        <p:spPr>
          <a:xfrm flipH="1">
            <a:off x="2313297" y="4585650"/>
            <a:ext cx="1" cy="627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4"/>
            <a:endCxn id="7" idx="0"/>
          </p:cNvCxnSpPr>
          <p:nvPr/>
        </p:nvCxnSpPr>
        <p:spPr>
          <a:xfrm flipH="1">
            <a:off x="5372670" y="4585649"/>
            <a:ext cx="1" cy="627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  <a:endCxn id="7" idx="2"/>
          </p:cNvCxnSpPr>
          <p:nvPr/>
        </p:nvCxnSpPr>
        <p:spPr>
          <a:xfrm flipV="1">
            <a:off x="3193577" y="5977720"/>
            <a:ext cx="129881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126475" y="4230807"/>
            <a:ext cx="1569835" cy="1405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7" idx="1"/>
          </p:cNvCxnSpPr>
          <p:nvPr/>
        </p:nvCxnSpPr>
        <p:spPr>
          <a:xfrm>
            <a:off x="2935750" y="4361799"/>
            <a:ext cx="1814467" cy="1075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eft Brace 15"/>
          <p:cNvSpPr/>
          <p:nvPr/>
        </p:nvSpPr>
        <p:spPr>
          <a:xfrm rot="5400000">
            <a:off x="3686204" y="1420474"/>
            <a:ext cx="450376" cy="27977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2181711" y="1549023"/>
            <a:ext cx="3342394" cy="805217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chemeClr val="tx1"/>
                </a:solidFill>
                <a:cs typeface="B Titr" panose="00000700000000000000" pitchFamily="2" charset="-78"/>
              </a:rPr>
              <a:t>تقرب به خداوند</a:t>
            </a:r>
            <a:endParaRPr lang="en-US" sz="2800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331" y="1719285"/>
            <a:ext cx="17808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هدف غایی</a:t>
            </a:r>
          </a:p>
          <a:p>
            <a:pPr algn="ctr"/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endParaRPr lang="fa-IR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endParaRPr lang="fa-IR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endParaRPr lang="fa-IR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endParaRPr lang="fa-IR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endParaRPr lang="fa-IR" dirty="0" smtClean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endParaRPr lang="fa-IR" dirty="0">
              <a:solidFill>
                <a:srgbClr val="0070C0"/>
              </a:solidFill>
              <a:cs typeface="B Titr" panose="00000700000000000000" pitchFamily="2" charset="-78"/>
            </a:endParaRPr>
          </a:p>
          <a:p>
            <a:pPr algn="ctr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اهداف واسطی</a:t>
            </a:r>
          </a:p>
        </p:txBody>
      </p:sp>
    </p:spTree>
    <p:extLst>
      <p:ext uri="{BB962C8B-B14F-4D97-AF65-F5344CB8AC3E}">
        <p14:creationId xmlns:p14="http://schemas.microsoft.com/office/powerpoint/2010/main" val="29018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306</TotalTime>
  <Words>1384</Words>
  <Application>Microsoft Office PowerPoint</Application>
  <PresentationFormat>On-screen Show (4:3)</PresentationFormat>
  <Paragraphs>291</Paragraphs>
  <Slides>29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1</cp:lastModifiedBy>
  <cp:revision>34</cp:revision>
  <dcterms:created xsi:type="dcterms:W3CDTF">2016-03-06T16:05:53Z</dcterms:created>
  <dcterms:modified xsi:type="dcterms:W3CDTF">2020-04-05T20:15:32Z</dcterms:modified>
</cp:coreProperties>
</file>