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9" r:id="rId2"/>
    <p:sldId id="270" r:id="rId3"/>
    <p:sldId id="257" r:id="rId4"/>
    <p:sldId id="258" r:id="rId5"/>
    <p:sldId id="259" r:id="rId6"/>
    <p:sldId id="260" r:id="rId7"/>
    <p:sldId id="261" r:id="rId8"/>
    <p:sldId id="262" r:id="rId9"/>
    <p:sldId id="263" r:id="rId10"/>
    <p:sldId id="264" r:id="rId11"/>
    <p:sldId id="265" r:id="rId12"/>
    <p:sldId id="266" r:id="rId13"/>
    <p:sldId id="268" r:id="rId14"/>
    <p:sldId id="272" r:id="rId15"/>
    <p:sldId id="273" r:id="rId16"/>
    <p:sldId id="274" r:id="rId17"/>
    <p:sldId id="275" r:id="rId18"/>
    <p:sldId id="276" r:id="rId19"/>
    <p:sldId id="277" r:id="rId20"/>
    <p:sldId id="278" r:id="rId21"/>
    <p:sldId id="27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3" d="100"/>
          <a:sy n="63" d="100"/>
        </p:scale>
        <p:origin x="-159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4/10/2020</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4/10/2020</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mp3" /><Relationship Id="rId1" Type="http://schemas.microsoft.com/office/2007/relationships/media" Target="../media/media9.mp3" /><Relationship Id="rId4" Type="http://schemas.openxmlformats.org/officeDocument/2006/relationships/image" Target="../media/image2.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0.mp3" /><Relationship Id="rId1" Type="http://schemas.microsoft.com/office/2007/relationships/media" Target="../media/media10.mp3" /><Relationship Id="rId4" Type="http://schemas.openxmlformats.org/officeDocument/2006/relationships/image" Target="../media/image2.pn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1.mp3" /><Relationship Id="rId1" Type="http://schemas.microsoft.com/office/2007/relationships/media" Target="../media/media11.mp3" /><Relationship Id="rId4" Type="http://schemas.openxmlformats.org/officeDocument/2006/relationships/image" Target="../media/image2.pn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2.mp3" /><Relationship Id="rId1" Type="http://schemas.microsoft.com/office/2007/relationships/media" Target="../media/media12.mp3" /><Relationship Id="rId4" Type="http://schemas.openxmlformats.org/officeDocument/2006/relationships/image" Target="../media/image2.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3.mp3" /><Relationship Id="rId1" Type="http://schemas.microsoft.com/office/2007/relationships/media" Target="../media/media13.mp3" /><Relationship Id="rId4" Type="http://schemas.openxmlformats.org/officeDocument/2006/relationships/image" Target="../media/image2.png"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4.mp3" /><Relationship Id="rId1" Type="http://schemas.microsoft.com/office/2007/relationships/media" Target="../media/media14.mp3" /><Relationship Id="rId4" Type="http://schemas.openxmlformats.org/officeDocument/2006/relationships/image" Target="../media/image2.png"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5.mp3" /><Relationship Id="rId1" Type="http://schemas.microsoft.com/office/2007/relationships/media" Target="../media/media15.mp3" /><Relationship Id="rId4" Type="http://schemas.openxmlformats.org/officeDocument/2006/relationships/image" Target="../media/image2.png"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6.mp3" /><Relationship Id="rId1" Type="http://schemas.microsoft.com/office/2007/relationships/media" Target="../media/media16.mp3" /><Relationship Id="rId4" Type="http://schemas.openxmlformats.org/officeDocument/2006/relationships/image" Target="../media/image2.png" /></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7.mp3" /><Relationship Id="rId1" Type="http://schemas.microsoft.com/office/2007/relationships/media" Target="../media/media17.mp3" /><Relationship Id="rId4" Type="http://schemas.openxmlformats.org/officeDocument/2006/relationships/image" Target="../media/image2.png" /></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8.mp3" /><Relationship Id="rId1" Type="http://schemas.microsoft.com/office/2007/relationships/media" Target="../media/media18.mp3" /><Relationship Id="rId4" Type="http://schemas.openxmlformats.org/officeDocument/2006/relationships/image" Target="../media/image2.png"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mp3" /><Relationship Id="rId1" Type="http://schemas.microsoft.com/office/2007/relationships/media" Target="../media/media1.mp3" /><Relationship Id="rId4" Type="http://schemas.openxmlformats.org/officeDocument/2006/relationships/image" Target="../media/image2.png" /></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9.mp3" /><Relationship Id="rId1" Type="http://schemas.microsoft.com/office/2007/relationships/media" Target="../media/media19.mp3" /><Relationship Id="rId4" Type="http://schemas.openxmlformats.org/officeDocument/2006/relationships/image" Target="../media/image2.pn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mp3" /><Relationship Id="rId1" Type="http://schemas.microsoft.com/office/2007/relationships/media" Target="../media/media2.mp3" /><Relationship Id="rId4" Type="http://schemas.openxmlformats.org/officeDocument/2006/relationships/image" Target="../media/image2.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mp3" /><Relationship Id="rId1" Type="http://schemas.microsoft.com/office/2007/relationships/media" Target="../media/media3.mp3" /><Relationship Id="rId4" Type="http://schemas.openxmlformats.org/officeDocument/2006/relationships/image" Target="../media/image2.pn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mp3" /><Relationship Id="rId1" Type="http://schemas.microsoft.com/office/2007/relationships/media" Target="../media/media4.mp3" /><Relationship Id="rId4" Type="http://schemas.openxmlformats.org/officeDocument/2006/relationships/image" Target="../media/image2.pn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mp3" /><Relationship Id="rId1" Type="http://schemas.microsoft.com/office/2007/relationships/media" Target="../media/media5.mp3" /><Relationship Id="rId4" Type="http://schemas.openxmlformats.org/officeDocument/2006/relationships/image" Target="../media/image2.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mp3" /><Relationship Id="rId1" Type="http://schemas.microsoft.com/office/2007/relationships/media" Target="../media/media6.mp3" /><Relationship Id="rId4" Type="http://schemas.openxmlformats.org/officeDocument/2006/relationships/image" Target="../media/image2.pn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mp3" /><Relationship Id="rId1" Type="http://schemas.microsoft.com/office/2007/relationships/media" Target="../media/media7.mp3" /><Relationship Id="rId4" Type="http://schemas.openxmlformats.org/officeDocument/2006/relationships/image" Target="../media/image2.pn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mp3" /><Relationship Id="rId1" Type="http://schemas.microsoft.com/office/2007/relationships/media" Target="../media/media8.mp3" /><Relationship Id="rId4" Type="http://schemas.openxmlformats.org/officeDocument/2006/relationships/image" Target="../media/image2.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182880" indent="0" algn="ctr">
              <a:buNone/>
            </a:pPr>
            <a:r>
              <a:rPr lang="fa-IR" sz="8800" dirty="0">
                <a:cs typeface="2  Titr" pitchFamily="2" charset="-78"/>
              </a:rPr>
              <a:t>به نام خدا</a:t>
            </a:r>
          </a:p>
        </p:txBody>
      </p:sp>
      <p:sp>
        <p:nvSpPr>
          <p:cNvPr id="3" name="Subtitle 2"/>
          <p:cNvSpPr>
            <a:spLocks noGrp="1"/>
          </p:cNvSpPr>
          <p:nvPr>
            <p:ph type="subTitle" idx="1"/>
          </p:nvPr>
        </p:nvSpPr>
        <p:spPr/>
        <p:txBody>
          <a:bodyPr/>
          <a:lstStyle/>
          <a:p>
            <a:endParaRPr lang="fa-IR"/>
          </a:p>
        </p:txBody>
      </p:sp>
    </p:spTree>
    <p:extLst>
      <p:ext uri="{BB962C8B-B14F-4D97-AF65-F5344CB8AC3E}">
        <p14:creationId xmlns:p14="http://schemas.microsoft.com/office/powerpoint/2010/main" val="923029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r" rtl="1"/>
            <a:r>
              <a:rPr lang="fa-IR" sz="3200" dirty="0">
                <a:cs typeface="2  Titr" pitchFamily="2" charset="-78"/>
              </a:rPr>
              <a:t>5- نقش های متعدد برای افراد با توجه به انتظارات دیگران تعیین میشود</a:t>
            </a:r>
          </a:p>
          <a:p>
            <a:pPr algn="r" rtl="1"/>
            <a:r>
              <a:rPr lang="fa-IR" sz="3200" dirty="0">
                <a:cs typeface="2  Titr" pitchFamily="2" charset="-78"/>
              </a:rPr>
              <a:t>6-اعتبار اجتماعی تحت تاثیر شغل طبقه اجتماعی سن جنس و... است</a:t>
            </a:r>
          </a:p>
        </p:txBody>
      </p:sp>
      <p:pic>
        <p:nvPicPr>
          <p:cNvPr id="4" name="۱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7139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cs typeface="2  Titr" pitchFamily="2" charset="-78"/>
              </a:rPr>
              <a:t>مسائل اجتماعی و برنامه ریزی</a:t>
            </a:r>
          </a:p>
        </p:txBody>
      </p:sp>
      <p:sp>
        <p:nvSpPr>
          <p:cNvPr id="3" name="Content Placeholder 2"/>
          <p:cNvSpPr>
            <a:spLocks noGrp="1"/>
          </p:cNvSpPr>
          <p:nvPr>
            <p:ph idx="1"/>
          </p:nvPr>
        </p:nvSpPr>
        <p:spPr/>
        <p:txBody>
          <a:bodyPr>
            <a:normAutofit/>
          </a:bodyPr>
          <a:lstStyle/>
          <a:p>
            <a:pPr algn="r" rtl="1"/>
            <a:r>
              <a:rPr lang="fa-IR" sz="2800" dirty="0">
                <a:cs typeface="2  Titr" pitchFamily="2" charset="-78"/>
              </a:rPr>
              <a:t>مشخصه مهم قرن 21 تغییر سریع در همه جنبه های زندگی است</a:t>
            </a:r>
          </a:p>
          <a:p>
            <a:pPr algn="r" rtl="1"/>
            <a:r>
              <a:rPr lang="fa-IR" sz="2800" dirty="0">
                <a:cs typeface="2  Titr" pitchFamily="2" charset="-78"/>
              </a:rPr>
              <a:t>نتیجه مواجه انسان با انبوهی از مشکلات از قبیل: شتاب تغییر- توسعه علم- تکنولوژی خودکاری –ازدیاد جمعیت- وابستگی مردم به هم –نقش دولت - ناسازگاری میان گروهی-رقابت نگرش ها- ملی گرایی بجای همکاری جهانی-مصرف منابع طبیعی- ستیز ارزش ها –هدر رفتن منابع انسانی</a:t>
            </a:r>
          </a:p>
        </p:txBody>
      </p:sp>
      <p:pic>
        <p:nvPicPr>
          <p:cNvPr id="4" name="۱۲.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6271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r" rtl="1"/>
            <a:r>
              <a:rPr lang="fa-IR" sz="3200" dirty="0">
                <a:cs typeface="2  Titr" pitchFamily="2" charset="-78"/>
              </a:rPr>
              <a:t>جوانان ما برای حل مسائل فوق نیاز به خرد و خرد ورزی بیشتری دارند .آنان نیاز دارند در دنیایی زندگی کنند ه انقلابی در توقعات مردم برای کسب آزادی و فرصت های مساوی و پیان دادن به فقر به وجود آمده است.</a:t>
            </a:r>
          </a:p>
          <a:p>
            <a:pPr algn="r" rtl="1"/>
            <a:r>
              <a:rPr lang="fa-IR" sz="3200" dirty="0">
                <a:cs typeface="2  Titr" pitchFamily="2" charset="-78"/>
              </a:rPr>
              <a:t>آنان به خرد بیشتری نیاز دارند تا قوانین بین المللی را درک و طرح کنند تا به صلح جهانی نزدیک تر شویم.</a:t>
            </a:r>
          </a:p>
        </p:txBody>
      </p:sp>
      <p:pic>
        <p:nvPicPr>
          <p:cNvPr id="4" name="۱۳.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4371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2  Titr" pitchFamily="2" charset="-78"/>
            </a:endParaRPr>
          </a:p>
        </p:txBody>
      </p:sp>
      <p:sp>
        <p:nvSpPr>
          <p:cNvPr id="3" name="Content Placeholder 2"/>
          <p:cNvSpPr>
            <a:spLocks noGrp="1"/>
          </p:cNvSpPr>
          <p:nvPr>
            <p:ph idx="1"/>
          </p:nvPr>
        </p:nvSpPr>
        <p:spPr/>
        <p:txBody>
          <a:bodyPr>
            <a:normAutofit/>
          </a:bodyPr>
          <a:lstStyle/>
          <a:p>
            <a:pPr algn="r" rtl="1"/>
            <a:r>
              <a:rPr lang="fa-IR" sz="3200" dirty="0">
                <a:cs typeface="2  Titr" pitchFamily="2" charset="-78"/>
              </a:rPr>
              <a:t>وظیفه اساسی آموزش و پرورش آماده کردن جوانان برای  مواجهه با آینده ناشناخته با هوشیاری و اعتماد کامل است </a:t>
            </a:r>
          </a:p>
          <a:p>
            <a:pPr algn="r" rtl="1"/>
            <a:r>
              <a:rPr lang="fa-IR" sz="3200" dirty="0">
                <a:cs typeface="2  Titr" pitchFamily="2" charset="-78"/>
              </a:rPr>
              <a:t>از آنجایی که مسائل به ندرت محدود به مرز های یک علم میشود لذا برنامه ریزان درسی مسئولیت دارند محتوای برنامه را به صورتی سازمان دهند که یادگیرندگان بتوانند ارتباط بین دروس را بفهمند .</a:t>
            </a:r>
          </a:p>
        </p:txBody>
      </p:sp>
      <p:pic>
        <p:nvPicPr>
          <p:cNvPr id="4" name="۱۴.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2164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pPr algn="ctr" rtl="0"/>
            <a:r>
              <a:rPr lang="fa-IR" sz="3600" dirty="0">
                <a:cs typeface="2  Titr" pitchFamily="2" charset="-78"/>
              </a:rPr>
              <a:t>تعمیم ها و واقعیت های جامعه شناسی و برنامه ریزی</a:t>
            </a:r>
          </a:p>
        </p:txBody>
      </p:sp>
      <p:sp>
        <p:nvSpPr>
          <p:cNvPr id="3" name="Content Placeholder 2"/>
          <p:cNvSpPr>
            <a:spLocks noGrp="1"/>
          </p:cNvSpPr>
          <p:nvPr>
            <p:ph idx="1"/>
          </p:nvPr>
        </p:nvSpPr>
        <p:spPr>
          <a:xfrm>
            <a:off x="457200" y="1600200"/>
            <a:ext cx="8458200" cy="4525963"/>
          </a:xfrm>
        </p:spPr>
        <p:txBody>
          <a:bodyPr>
            <a:normAutofit/>
          </a:bodyPr>
          <a:lstStyle/>
          <a:p>
            <a:pPr algn="r" rtl="1"/>
            <a:r>
              <a:rPr lang="fa-IR" sz="2800" dirty="0">
                <a:cs typeface="2  Titr" pitchFamily="2" charset="-78"/>
              </a:rPr>
              <a:t>اکتشافات جدید و مهم درباره مردم ویادگیری نیاز شدید به برنامه های درسی جدید روش های تدریس و نقش های جدید برای استادان و معلمان بوجود آورده است.</a:t>
            </a:r>
          </a:p>
          <a:p>
            <a:pPr algn="r" rtl="1"/>
            <a:r>
              <a:rPr lang="fa-IR" sz="2800" dirty="0">
                <a:cs typeface="2  Titr" pitchFamily="2" charset="-78"/>
              </a:rPr>
              <a:t>آنچه برای ایجاد دانستنی های جدید نیاز است آگاهی های اجتماعی و درک عملی پیامد های تعمیم های اجتماعی در برنامه ریزی درسی ومیدان عمل است نظیر گروه بندی های انسانی - نظام های پیچیده در روابط  انسانی – الگو های رفتاری</a:t>
            </a:r>
          </a:p>
        </p:txBody>
      </p:sp>
      <p:pic>
        <p:nvPicPr>
          <p:cNvPr id="4" name="۱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289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a:bodyPr>
          <a:lstStyle/>
          <a:p>
            <a:pPr algn="r" rtl="1"/>
            <a:endParaRPr lang="fa-IR" sz="3200" dirty="0">
              <a:cs typeface="2  Titr" pitchFamily="2" charset="-78"/>
            </a:endParaRPr>
          </a:p>
          <a:p>
            <a:pPr algn="r" rtl="1"/>
            <a:endParaRPr lang="fa-IR" sz="3200" dirty="0">
              <a:cs typeface="2  Titr" pitchFamily="2" charset="-78"/>
            </a:endParaRPr>
          </a:p>
          <a:p>
            <a:pPr algn="r" rtl="1"/>
            <a:r>
              <a:rPr lang="fa-IR" sz="3200" dirty="0">
                <a:cs typeface="2  Titr" pitchFamily="2" charset="-78"/>
              </a:rPr>
              <a:t>مدارس نمی توانند نسبت به نیاز های ضروری جامعه بی اعتنا باشند. </a:t>
            </a:r>
          </a:p>
          <a:p>
            <a:pPr algn="r" rtl="1"/>
            <a:r>
              <a:rPr lang="fa-IR" sz="3200" dirty="0">
                <a:cs typeface="2  Titr" pitchFamily="2" charset="-78"/>
              </a:rPr>
              <a:t>آنچه را برنامه ریزان و مربیان باید انجام دهند این است که باید بین تعمیم های جامعه شناختی و کاربرد های تربیتی آنها که مدت های مدیدی در برنامه های مدارس نسبت به هم بیگانه بودند تلفیقی صورت گیرد. </a:t>
            </a:r>
          </a:p>
          <a:p>
            <a:pPr algn="r" rtl="1"/>
            <a:r>
              <a:rPr lang="fa-IR" sz="3200" dirty="0">
                <a:cs typeface="2  Titr" pitchFamily="2" charset="-78"/>
              </a:rPr>
              <a:t>هر تعمیم متناسب با معنا و ضرورتش باید مورد مطالعه قرار گیرد</a:t>
            </a:r>
          </a:p>
        </p:txBody>
      </p:sp>
      <p:pic>
        <p:nvPicPr>
          <p:cNvPr id="2" name="۱۶.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4" name="۱۶.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675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33" fill="hold"/>
                                        <p:tgtEl>
                                          <p:spTgt spid="2"/>
                                        </p:tgtEl>
                                      </p:cBhvr>
                                    </p:cmd>
                                  </p:childTnLst>
                                </p:cTn>
                              </p:par>
                            </p:childTnLst>
                          </p:cTn>
                        </p:par>
                        <p:par>
                          <p:cTn id="7" fill="hold">
                            <p:stCondLst>
                              <p:cond delay="54733"/>
                            </p:stCondLst>
                            <p:childTnLst>
                              <p:par>
                                <p:cTn id="8" presetID="1" presetClass="mediacall" presetSubtype="0" fill="hold" nodeType="afterEffect">
                                  <p:stCondLst>
                                    <p:cond delay="0"/>
                                  </p:stCondLst>
                                  <p:childTnLst>
                                    <p:cmd type="call" cmd="playFrom(0.0)">
                                      <p:cBhvr>
                                        <p:cTn id="9" dur="54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2  Titr" pitchFamily="2" charset="-78"/>
            </a:endParaRPr>
          </a:p>
        </p:txBody>
      </p:sp>
      <p:sp>
        <p:nvSpPr>
          <p:cNvPr id="3" name="Content Placeholder 2"/>
          <p:cNvSpPr>
            <a:spLocks noGrp="1"/>
          </p:cNvSpPr>
          <p:nvPr>
            <p:ph idx="1"/>
          </p:nvPr>
        </p:nvSpPr>
        <p:spPr/>
        <p:txBody>
          <a:bodyPr>
            <a:normAutofit/>
          </a:bodyPr>
          <a:lstStyle/>
          <a:p>
            <a:pPr algn="r" rtl="1"/>
            <a:r>
              <a:rPr lang="fa-IR" sz="3200" dirty="0">
                <a:cs typeface="2  Titr" pitchFamily="2" charset="-78"/>
              </a:rPr>
              <a:t>تغیرات سریع و ناگهانی جامعه بلای جان برنامه ریزی درسی است که معلمین باید دانش موزان را برای مواجهه با آنان آماده کنند.</a:t>
            </a:r>
          </a:p>
          <a:p>
            <a:pPr algn="r" rtl="1"/>
            <a:r>
              <a:rPr lang="fa-IR" sz="3200" dirty="0">
                <a:cs typeface="2  Titr" pitchFamily="2" charset="-78"/>
              </a:rPr>
              <a:t>مثلا تکنولوژی خود به سرعت تغییر میکند که موجب ایجاد شکاف بین مدارس کم برخوردار و برخوردار میشود.</a:t>
            </a:r>
          </a:p>
        </p:txBody>
      </p:sp>
      <p:pic>
        <p:nvPicPr>
          <p:cNvPr id="4" name="۱۷.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5" name="۱۷.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0067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56" fill="hold"/>
                                        <p:tgtEl>
                                          <p:spTgt spid="4"/>
                                        </p:tgtEl>
                                      </p:cBhvr>
                                    </p:cmd>
                                  </p:childTnLst>
                                </p:cTn>
                              </p:par>
                            </p:childTnLst>
                          </p:cTn>
                        </p:par>
                        <p:par>
                          <p:cTn id="7" fill="hold">
                            <p:stCondLst>
                              <p:cond delay="55856"/>
                            </p:stCondLst>
                            <p:childTnLst>
                              <p:par>
                                <p:cTn id="8" presetID="1" presetClass="mediacall" presetSubtype="0" fill="hold" nodeType="afterEffect">
                                  <p:stCondLst>
                                    <p:cond delay="0"/>
                                  </p:stCondLst>
                                  <p:childTnLst>
                                    <p:cmd type="call" cmd="playFrom(0.0)">
                                      <p:cBhvr>
                                        <p:cTn id="9" dur="55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cs typeface="2  Titr" pitchFamily="2" charset="-78"/>
              </a:rPr>
              <a:t>واقعیت های اجتماعی</a:t>
            </a:r>
          </a:p>
        </p:txBody>
      </p:sp>
      <p:sp>
        <p:nvSpPr>
          <p:cNvPr id="3" name="Content Placeholder 2"/>
          <p:cNvSpPr>
            <a:spLocks noGrp="1"/>
          </p:cNvSpPr>
          <p:nvPr>
            <p:ph idx="1"/>
          </p:nvPr>
        </p:nvSpPr>
        <p:spPr/>
        <p:txBody>
          <a:bodyPr>
            <a:normAutofit/>
          </a:bodyPr>
          <a:lstStyle/>
          <a:p>
            <a:pPr algn="r" rtl="1"/>
            <a:r>
              <a:rPr lang="fa-IR" sz="2800" dirty="0">
                <a:cs typeface="2  Titr" pitchFamily="2" charset="-78"/>
              </a:rPr>
              <a:t>اصطلاح واقعیت های اجتماعی بیانگر ساخت اجتماعی خانوادگی فرهنگی نهاد های اقتصادی وسیاسی  است که به وسیله انواع تقاضا ومسائل اجتماعی مشخص میشوند و به طور قطع زمینه هایی هستند که آپ بر اساس آنها باید صورت گیرد.</a:t>
            </a:r>
          </a:p>
          <a:p>
            <a:pPr algn="r" rtl="1"/>
            <a:r>
              <a:rPr lang="fa-IR" sz="2800" dirty="0">
                <a:cs typeface="2  Titr" pitchFamily="2" charset="-78"/>
              </a:rPr>
              <a:t>مثلا: چارچوب سیاسی تأثیر شدیدی روی زندگی جوانان دارد که امروزه بار آوردن عضو مفید یا رشد شهروند خوب از دغدغه های آپ است.</a:t>
            </a:r>
          </a:p>
        </p:txBody>
      </p:sp>
      <p:pic>
        <p:nvPicPr>
          <p:cNvPr id="4" name="۱۸.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1741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2  Titr" pitchFamily="2" charset="-78"/>
              </a:rPr>
              <a:t>نوع اطلاعات لازم برای برنامه ریزی:</a:t>
            </a:r>
          </a:p>
        </p:txBody>
      </p:sp>
      <p:sp>
        <p:nvSpPr>
          <p:cNvPr id="3" name="Content Placeholder 2"/>
          <p:cNvSpPr>
            <a:spLocks noGrp="1"/>
          </p:cNvSpPr>
          <p:nvPr>
            <p:ph idx="1"/>
          </p:nvPr>
        </p:nvSpPr>
        <p:spPr/>
        <p:txBody>
          <a:bodyPr>
            <a:normAutofit/>
          </a:bodyPr>
          <a:lstStyle/>
          <a:p>
            <a:pPr algn="r" rtl="1"/>
            <a:r>
              <a:rPr lang="fa-IR" sz="2800" dirty="0">
                <a:cs typeface="2  Titr" pitchFamily="2" charset="-78"/>
              </a:rPr>
              <a:t>1-اطلاعات درمورد ارزشهای جامعه و عوامل بیگانه کردن جوانان نسبت به این ارزشها</a:t>
            </a:r>
          </a:p>
          <a:p>
            <a:pPr algn="r" rtl="1"/>
            <a:endParaRPr lang="fa-IR" sz="2800" dirty="0">
              <a:cs typeface="2  Titr" pitchFamily="2" charset="-78"/>
            </a:endParaRPr>
          </a:p>
          <a:p>
            <a:pPr algn="r" rtl="1"/>
            <a:r>
              <a:rPr lang="fa-IR" sz="2800" dirty="0">
                <a:cs typeface="2  Titr" pitchFamily="2" charset="-78"/>
              </a:rPr>
              <a:t>2-اطلاعات درمورد انتطارات از مدارس</a:t>
            </a:r>
          </a:p>
          <a:p>
            <a:pPr algn="r" rtl="1"/>
            <a:endParaRPr lang="fa-IR" sz="2800" dirty="0">
              <a:cs typeface="2  Titr" pitchFamily="2" charset="-78"/>
            </a:endParaRPr>
          </a:p>
          <a:p>
            <a:pPr algn="r" rtl="1"/>
            <a:r>
              <a:rPr lang="fa-IR" sz="2800" dirty="0">
                <a:cs typeface="2  Titr" pitchFamily="2" charset="-78"/>
              </a:rPr>
              <a:t>3-اطلاعات درمورد ساخت نقطه نظرات سیاسی و کنترل عقاید عمومی</a:t>
            </a:r>
          </a:p>
        </p:txBody>
      </p:sp>
      <p:pic>
        <p:nvPicPr>
          <p:cNvPr id="4" name="۱۹.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295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2  Titr" pitchFamily="2" charset="-78"/>
              </a:rPr>
              <a:t>منابع کسب اطلاعات</a:t>
            </a:r>
          </a:p>
        </p:txBody>
      </p:sp>
      <p:sp>
        <p:nvSpPr>
          <p:cNvPr id="3" name="Content Placeholder 2"/>
          <p:cNvSpPr>
            <a:spLocks noGrp="1"/>
          </p:cNvSpPr>
          <p:nvPr>
            <p:ph idx="1"/>
          </p:nvPr>
        </p:nvSpPr>
        <p:spPr/>
        <p:txBody>
          <a:bodyPr>
            <a:normAutofit/>
          </a:bodyPr>
          <a:lstStyle/>
          <a:p>
            <a:pPr algn="r" rtl="1"/>
            <a:r>
              <a:rPr lang="fa-IR" sz="3200" dirty="0">
                <a:cs typeface="2  Titr" pitchFamily="2" charset="-78"/>
              </a:rPr>
              <a:t>بررسی قانون اساسی مصوبات مجلس نوشته ها وتحقیقات جامعه شناسان سیاستمداران مفسران روزنامه ها و... آمار وزارتخانه ها و گزارشات موسسات پژوهشی </a:t>
            </a:r>
          </a:p>
        </p:txBody>
      </p:sp>
      <p:pic>
        <p:nvPicPr>
          <p:cNvPr id="4" name="۲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1214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5999"/>
          </a:xfrm>
        </p:spPr>
        <p:txBody>
          <a:bodyPr>
            <a:normAutofit/>
          </a:bodyPr>
          <a:lstStyle/>
          <a:p>
            <a:pPr marL="0" indent="0" algn="ctr" rtl="1">
              <a:buNone/>
            </a:pPr>
            <a:endParaRPr lang="fa-IR" sz="4400" dirty="0">
              <a:cs typeface="2  Titr" pitchFamily="2" charset="-78"/>
            </a:endParaRPr>
          </a:p>
          <a:p>
            <a:pPr marL="0" indent="0" algn="ctr" rtl="1">
              <a:buNone/>
            </a:pPr>
            <a:r>
              <a:rPr lang="fa-IR" sz="4400" dirty="0">
                <a:cs typeface="2  Titr" pitchFamily="2" charset="-78"/>
              </a:rPr>
              <a:t>فصل سوم  </a:t>
            </a:r>
          </a:p>
          <a:p>
            <a:pPr marL="0" indent="0" algn="ctr" rtl="1">
              <a:buNone/>
            </a:pPr>
            <a:endParaRPr lang="fa-IR" sz="4400" dirty="0">
              <a:cs typeface="2  Titr" pitchFamily="2" charset="-78"/>
            </a:endParaRPr>
          </a:p>
          <a:p>
            <a:pPr marL="0" indent="0" algn="ctr" rtl="1">
              <a:buNone/>
            </a:pPr>
            <a:r>
              <a:rPr lang="fa-IR" sz="4400" dirty="0">
                <a:cs typeface="2  Titr" pitchFamily="2" charset="-78"/>
              </a:rPr>
              <a:t>مبانی جامعه شناختی برنامه ریزی درسی</a:t>
            </a:r>
          </a:p>
          <a:p>
            <a:pPr marL="0" indent="0" algn="ctr" rtl="1">
              <a:buNone/>
            </a:pPr>
            <a:endParaRPr lang="fa-IR" sz="4400" dirty="0">
              <a:cs typeface="2  Titr" pitchFamily="2" charset="-78"/>
            </a:endParaRPr>
          </a:p>
          <a:p>
            <a:pPr marL="0" indent="0" algn="ctr" rtl="1">
              <a:buNone/>
            </a:pPr>
            <a:endParaRPr lang="fa-IR" dirty="0">
              <a:cs typeface="2  Titr" pitchFamily="2" charset="-78"/>
            </a:endParaRPr>
          </a:p>
          <a:p>
            <a:pPr marL="0" indent="0" algn="ctr" rtl="1">
              <a:buNone/>
            </a:pPr>
            <a:endParaRPr lang="fa-IR" dirty="0">
              <a:cs typeface="2  Titr" pitchFamily="2" charset="-78"/>
            </a:endParaRPr>
          </a:p>
          <a:p>
            <a:pPr marL="0" indent="0" algn="ctr" rtl="1">
              <a:buNone/>
            </a:pPr>
            <a:endParaRPr lang="fa-IR" dirty="0">
              <a:cs typeface="2  Titr" pitchFamily="2" charset="-78"/>
            </a:endParaRPr>
          </a:p>
          <a:p>
            <a:pPr marL="0" indent="0" algn="ctr" rtl="1">
              <a:buNone/>
            </a:pPr>
            <a:r>
              <a:rPr lang="fa-IR" dirty="0">
                <a:cs typeface="2  Titr" pitchFamily="2" charset="-78"/>
              </a:rPr>
              <a:t>بهار99</a:t>
            </a:r>
          </a:p>
        </p:txBody>
      </p:sp>
      <p:pic>
        <p:nvPicPr>
          <p:cNvPr id="4" name="به نام خدا.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1003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latin typeface="Bernard MT Condensed" pitchFamily="18" charset="0"/>
                <a:cs typeface="2  Titr" pitchFamily="2" charset="-78"/>
              </a:rPr>
              <a:t>موارد استفاده از اطلاعات بدست آمده :</a:t>
            </a:r>
          </a:p>
        </p:txBody>
      </p:sp>
      <p:sp>
        <p:nvSpPr>
          <p:cNvPr id="3" name="Content Placeholder 2"/>
          <p:cNvSpPr>
            <a:spLocks noGrp="1"/>
          </p:cNvSpPr>
          <p:nvPr>
            <p:ph idx="1"/>
          </p:nvPr>
        </p:nvSpPr>
        <p:spPr/>
        <p:txBody>
          <a:bodyPr>
            <a:normAutofit/>
          </a:bodyPr>
          <a:lstStyle/>
          <a:p>
            <a:pPr algn="r" rtl="1"/>
            <a:r>
              <a:rPr lang="fa-IR" sz="3200" dirty="0">
                <a:latin typeface="Bernard MT Condensed" pitchFamily="18" charset="0"/>
                <a:cs typeface="2  Titr" pitchFamily="2" charset="-78"/>
              </a:rPr>
              <a:t>اینها ملاک تنظیم سازمان تشکیلات ومدیریت هستند همچنین ملاک و معیاری برای تنظیم برنامه های درسی و اهداف آنان است </a:t>
            </a:r>
          </a:p>
          <a:p>
            <a:pPr algn="r" rtl="1"/>
            <a:endParaRPr lang="fa-IR" sz="3200" dirty="0">
              <a:latin typeface="Bernard MT Condensed" pitchFamily="18" charset="0"/>
              <a:cs typeface="2  Titr" pitchFamily="2" charset="-78"/>
            </a:endParaRPr>
          </a:p>
        </p:txBody>
      </p:sp>
      <p:pic>
        <p:nvPicPr>
          <p:cNvPr id="4" name="۲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1038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0" indent="0" algn="r" rtl="1">
              <a:buNone/>
            </a:pPr>
            <a:endParaRPr lang="fa-IR" dirty="0">
              <a:cs typeface="2  Titr" pitchFamily="2" charset="-78"/>
            </a:endParaRPr>
          </a:p>
          <a:p>
            <a:pPr marL="0" indent="0" algn="r" rtl="1">
              <a:buNone/>
            </a:pPr>
            <a:r>
              <a:rPr lang="fa-IR" sz="4000" dirty="0">
                <a:cs typeface="2  Titr" pitchFamily="2" charset="-78"/>
              </a:rPr>
              <a:t>    تهیه کنندگان :کیوان سلیمانی و حسین صادقی</a:t>
            </a:r>
          </a:p>
          <a:p>
            <a:pPr marL="0" indent="0" algn="r" rtl="1">
              <a:buNone/>
            </a:pPr>
            <a:endParaRPr lang="fa-IR" sz="4000" dirty="0">
              <a:cs typeface="2  Titr" pitchFamily="2" charset="-78"/>
            </a:endParaRPr>
          </a:p>
          <a:p>
            <a:pPr marL="0" indent="0" algn="r" rtl="1">
              <a:buNone/>
            </a:pPr>
            <a:r>
              <a:rPr lang="fa-IR" sz="4000" dirty="0">
                <a:cs typeface="2  Titr" pitchFamily="2" charset="-78"/>
              </a:rPr>
              <a:t>    استاد محترم : جناب آقای دکتر دشتی</a:t>
            </a:r>
          </a:p>
          <a:p>
            <a:pPr marL="0" indent="0" algn="r" rtl="1">
              <a:buNone/>
            </a:pPr>
            <a:r>
              <a:rPr lang="fa-IR" sz="4000" dirty="0">
                <a:cs typeface="2  Titr" pitchFamily="2" charset="-78"/>
              </a:rPr>
              <a:t>    </a:t>
            </a:r>
          </a:p>
          <a:p>
            <a:pPr marL="0" indent="0" algn="r" rtl="1">
              <a:buNone/>
            </a:pPr>
            <a:r>
              <a:rPr lang="fa-IR" sz="4000" dirty="0">
                <a:cs typeface="2  Titr" pitchFamily="2" charset="-78"/>
              </a:rPr>
              <a:t>    دانشگاه فرهنگیان نیشابور  کلاس 202</a:t>
            </a:r>
          </a:p>
          <a:p>
            <a:pPr marL="0" indent="0" algn="r" rtl="1">
              <a:buNone/>
            </a:pPr>
            <a:r>
              <a:rPr lang="fa-IR" sz="4000" dirty="0">
                <a:cs typeface="2  Titr" pitchFamily="2" charset="-78"/>
              </a:rPr>
              <a:t>    </a:t>
            </a:r>
          </a:p>
          <a:p>
            <a:pPr marL="0" indent="0" algn="r" rtl="1">
              <a:buNone/>
            </a:pPr>
            <a:r>
              <a:rPr lang="fa-IR" sz="4000" dirty="0">
                <a:cs typeface="2  Titr" pitchFamily="2" charset="-78"/>
              </a:rPr>
              <a:t>    درس: برنامه ریزی درسی در آپ </a:t>
            </a:r>
          </a:p>
          <a:p>
            <a:pPr marL="0" indent="0" algn="r" rtl="1">
              <a:buNone/>
            </a:pPr>
            <a:endParaRPr lang="fa-IR" dirty="0">
              <a:cs typeface="2  Titr" pitchFamily="2" charset="-78"/>
            </a:endParaRPr>
          </a:p>
          <a:p>
            <a:pPr marL="0" indent="0" algn="r" rtl="1">
              <a:buNone/>
            </a:pPr>
            <a:endParaRPr lang="fa-IR" dirty="0">
              <a:cs typeface="2  Titr" pitchFamily="2" charset="-78"/>
            </a:endParaRPr>
          </a:p>
          <a:p>
            <a:pPr marL="0" indent="0" algn="r" rtl="1">
              <a:buNone/>
            </a:pPr>
            <a:endParaRPr lang="fa-IR" dirty="0">
              <a:cs typeface="2  Titr" pitchFamily="2" charset="-78"/>
            </a:endParaRPr>
          </a:p>
          <a:p>
            <a:pPr marL="0" indent="0" algn="r" rtl="1">
              <a:buNone/>
            </a:pPr>
            <a:endParaRPr lang="fa-IR" dirty="0">
              <a:cs typeface="2  Titr" pitchFamily="2" charset="-78"/>
            </a:endParaRPr>
          </a:p>
          <a:p>
            <a:pPr marL="0" indent="0" algn="ctr" rtl="1">
              <a:buNone/>
            </a:pPr>
            <a:r>
              <a:rPr lang="fa-IR" dirty="0">
                <a:cs typeface="2  Titr" pitchFamily="2" charset="-78"/>
              </a:rPr>
              <a:t>بهار99</a:t>
            </a:r>
          </a:p>
        </p:txBody>
      </p:sp>
    </p:spTree>
    <p:extLst>
      <p:ext uri="{BB962C8B-B14F-4D97-AF65-F5344CB8AC3E}">
        <p14:creationId xmlns:p14="http://schemas.microsoft.com/office/powerpoint/2010/main" val="3990622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2  Titr" pitchFamily="2" charset="-78"/>
            </a:endParaRPr>
          </a:p>
        </p:txBody>
      </p:sp>
      <p:sp>
        <p:nvSpPr>
          <p:cNvPr id="3" name="Content Placeholder 2"/>
          <p:cNvSpPr>
            <a:spLocks noGrp="1"/>
          </p:cNvSpPr>
          <p:nvPr>
            <p:ph idx="1"/>
          </p:nvPr>
        </p:nvSpPr>
        <p:spPr/>
        <p:txBody>
          <a:bodyPr>
            <a:normAutofit/>
          </a:bodyPr>
          <a:lstStyle/>
          <a:p>
            <a:pPr algn="r" rtl="1"/>
            <a:r>
              <a:rPr lang="fa-IR" sz="3200" dirty="0">
                <a:cs typeface="2  Titr" pitchFamily="2" charset="-78"/>
              </a:rPr>
              <a:t>آموزش و پرورش همچنانکه علمای تربیتی معتقدند به دو عامل یاد گیرنده و جامعه که عمل متقابل دارندبستگی دارد هردو عامل از نطر اهمیت یکسان اند و همیشه در همه موقعیت های یادگیری حضور دارند</a:t>
            </a:r>
          </a:p>
          <a:p>
            <a:pPr algn="r" rtl="1"/>
            <a:r>
              <a:rPr lang="fa-IR" sz="3200" dirty="0">
                <a:cs typeface="2  Titr" pitchFamily="2" charset="-78"/>
              </a:rPr>
              <a:t>بدون کسب اطلاع از ویژگی های یاد گیرندگان برنامه ریزی درسی میسر نیست.</a:t>
            </a:r>
          </a:p>
        </p:txBody>
      </p:sp>
      <p:pic>
        <p:nvPicPr>
          <p:cNvPr id="4" name="۳ (online-audio-convert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3557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2  Titr" pitchFamily="2" charset="-78"/>
              </a:rPr>
              <a:t>نقشها وکارکرد های اجتماعی آپ</a:t>
            </a:r>
          </a:p>
        </p:txBody>
      </p:sp>
      <p:sp>
        <p:nvSpPr>
          <p:cNvPr id="3" name="Content Placeholder 2"/>
          <p:cNvSpPr>
            <a:spLocks noGrp="1"/>
          </p:cNvSpPr>
          <p:nvPr>
            <p:ph idx="1"/>
          </p:nvPr>
        </p:nvSpPr>
        <p:spPr/>
        <p:txBody>
          <a:bodyPr>
            <a:normAutofit/>
          </a:bodyPr>
          <a:lstStyle/>
          <a:p>
            <a:pPr algn="r" rtl="1"/>
            <a:r>
              <a:rPr lang="fa-IR" sz="3600" dirty="0">
                <a:cs typeface="2  Titr" pitchFamily="2" charset="-78"/>
              </a:rPr>
              <a:t>1-شرکت در جامعه پذیر کردن کودکان</a:t>
            </a:r>
          </a:p>
          <a:p>
            <a:pPr algn="r" rtl="1"/>
            <a:r>
              <a:rPr lang="fa-IR" sz="3600" dirty="0">
                <a:cs typeface="2  Titr" pitchFamily="2" charset="-78"/>
              </a:rPr>
              <a:t>2-انتقال فرهنگ</a:t>
            </a:r>
          </a:p>
          <a:p>
            <a:pPr algn="r" rtl="1"/>
            <a:r>
              <a:rPr lang="fa-IR" sz="3600" dirty="0">
                <a:cs typeface="2  Titr" pitchFamily="2" charset="-78"/>
              </a:rPr>
              <a:t>3-آماده کردن کودکان برای زندگی بزرگسالی</a:t>
            </a:r>
          </a:p>
          <a:p>
            <a:pPr algn="r" rtl="1"/>
            <a:r>
              <a:rPr lang="fa-IR" sz="3600" dirty="0">
                <a:cs typeface="2  Titr" pitchFamily="2" charset="-78"/>
              </a:rPr>
              <a:t>4-حفظ یکپارچگی جامعه</a:t>
            </a:r>
          </a:p>
          <a:p>
            <a:pPr algn="r" rtl="1"/>
            <a:r>
              <a:rPr lang="fa-IR" sz="3600" dirty="0">
                <a:cs typeface="2  Titr" pitchFamily="2" charset="-78"/>
              </a:rPr>
              <a:t>5-یاری به رشد شخصی افراد</a:t>
            </a:r>
          </a:p>
        </p:txBody>
      </p:sp>
      <p:pic>
        <p:nvPicPr>
          <p:cNvPr id="4" name="۴.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034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a:cs typeface="2  Titr" pitchFamily="2" charset="-78"/>
              </a:rPr>
              <a:t>تعریف دورکیم:</a:t>
            </a:r>
          </a:p>
        </p:txBody>
      </p:sp>
      <p:sp>
        <p:nvSpPr>
          <p:cNvPr id="3" name="Content Placeholder 2"/>
          <p:cNvSpPr>
            <a:spLocks noGrp="1"/>
          </p:cNvSpPr>
          <p:nvPr>
            <p:ph idx="1"/>
          </p:nvPr>
        </p:nvSpPr>
        <p:spPr/>
        <p:txBody>
          <a:bodyPr>
            <a:normAutofit/>
          </a:bodyPr>
          <a:lstStyle/>
          <a:p>
            <a:pPr algn="r" rtl="1"/>
            <a:r>
              <a:rPr lang="fa-IR" sz="3600" dirty="0">
                <a:cs typeface="2  Titr" pitchFamily="2" charset="-78"/>
              </a:rPr>
              <a:t>عملی که بوسیله افراد قدیمی تر برآنان که هنوز آماده زندگی اجتماعی نیستند اعمال میشود.هدف آن پروراندن آن دسته از حالات جسمانی فکری و اخلاقی در کودک است که هم جامعه و هم محیط ها ی خاص از او توقع دارند.</a:t>
            </a:r>
          </a:p>
        </p:txBody>
      </p:sp>
      <p:pic>
        <p:nvPicPr>
          <p:cNvPr id="4" name="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1000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r" rtl="1"/>
            <a:r>
              <a:rPr lang="fa-IR" sz="3600" dirty="0">
                <a:cs typeface="2  Titr" pitchFamily="2" charset="-78"/>
              </a:rPr>
              <a:t>آموزش و پرورش علاوه بر آماده ساختن کودک برای عضویت در گروه خاص  در سلسه مراتب اجتماعی  همچنانکه دروکیم گفته است با انتقال سنن اجتماعی از راه زبان  دین اخلاق وهمچنین تلقین ارزش های ملی خاصه در جوامع جدید کودک را برا اجتماع آماده میکند.</a:t>
            </a:r>
          </a:p>
        </p:txBody>
      </p:sp>
      <p:pic>
        <p:nvPicPr>
          <p:cNvPr id="4" name="۷.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9528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52" fill="hold"/>
                                        <p:tgtEl>
                                          <p:spTgt spid="4"/>
                                        </p:tgtEl>
                                      </p:cBhvr>
                                    </p:cmd>
                                  </p:childTnLst>
                                </p:cTn>
                              </p:par>
                            </p:childTnLst>
                          </p:cTn>
                        </p:par>
                      </p:childTnLst>
                    </p:cTn>
                  </p:par>
                </p:childTnLst>
              </p:cTn>
              <p:nextCondLst>
                <p:cond evt="onClick" delay="0">
                  <p:tgtEl>
                    <p:spTgt spid="4"/>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2  Titr" pitchFamily="2" charset="-78"/>
            </a:endParaRPr>
          </a:p>
        </p:txBody>
      </p:sp>
      <p:sp>
        <p:nvSpPr>
          <p:cNvPr id="3" name="Content Placeholder 2"/>
          <p:cNvSpPr>
            <a:spLocks noGrp="1"/>
          </p:cNvSpPr>
          <p:nvPr>
            <p:ph idx="1"/>
          </p:nvPr>
        </p:nvSpPr>
        <p:spPr/>
        <p:txBody>
          <a:bodyPr>
            <a:normAutofit/>
          </a:bodyPr>
          <a:lstStyle/>
          <a:p>
            <a:pPr algn="r" rtl="1"/>
            <a:r>
              <a:rPr lang="fa-IR" sz="3200" dirty="0">
                <a:cs typeface="2  Titr" pitchFamily="2" charset="-78"/>
              </a:rPr>
              <a:t>بزرگترین تفاوت آپ در جوامع ابتدایی و اولیه با جوامع صنعتی جدید </a:t>
            </a:r>
            <a:r>
              <a:rPr lang="fa-IR" sz="3600" dirty="0">
                <a:cs typeface="2  Titr" pitchFamily="2" charset="-78"/>
              </a:rPr>
              <a:t>این</a:t>
            </a:r>
            <a:r>
              <a:rPr lang="fa-IR" sz="3200" dirty="0">
                <a:cs typeface="2  Titr" pitchFamily="2" charset="-78"/>
              </a:rPr>
              <a:t> است که آپ در نوع اول بیشتر به انتقال طرز زندگی اشاره دارد در حالی که در جوامع نوع دوم به علت انبوه دانش قابل اکتساب اموزش بیشتر وقف دانش </a:t>
            </a:r>
            <a:r>
              <a:rPr lang="en-US" sz="3200" dirty="0">
                <a:cs typeface="2  Titr" pitchFamily="2" charset="-78"/>
              </a:rPr>
              <a:t>.</a:t>
            </a:r>
            <a:r>
              <a:rPr lang="fa-IR" sz="3200" dirty="0">
                <a:cs typeface="2  Titr" pitchFamily="2" charset="-78"/>
              </a:rPr>
              <a:t>تجربی و ریاضی است</a:t>
            </a:r>
          </a:p>
        </p:txBody>
      </p:sp>
      <p:pic>
        <p:nvPicPr>
          <p:cNvPr id="4" name="۸.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3800" y="5623560"/>
            <a:ext cx="609600" cy="609600"/>
          </a:xfrm>
          <a:prstGeom prst="rect">
            <a:avLst/>
          </a:prstGeom>
        </p:spPr>
      </p:pic>
    </p:spTree>
    <p:extLst>
      <p:ext uri="{BB962C8B-B14F-4D97-AF65-F5344CB8AC3E}">
        <p14:creationId xmlns:p14="http://schemas.microsoft.com/office/powerpoint/2010/main" val="6728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1447800"/>
            <a:ext cx="8229600" cy="4678363"/>
          </a:xfrm>
        </p:spPr>
        <p:txBody>
          <a:bodyPr>
            <a:normAutofit/>
          </a:bodyPr>
          <a:lstStyle/>
          <a:p>
            <a:pPr algn="r" rtl="1"/>
            <a:r>
              <a:rPr lang="fa-IR" sz="3200" dirty="0">
                <a:cs typeface="2  Titr" pitchFamily="2" charset="-78"/>
              </a:rPr>
              <a:t>آپ در معنای وسیعش از کودکی تا بزرگسالی همچنانکه جامعه شناسان نظر میدهند یک وسیله حیاتی نظارت اجتماعی است که به وسیله آن نسل های جدید هنجار های جدید  ومجازات هارا می آموزند و جوانان وظایف خد را می آموزند.</a:t>
            </a:r>
          </a:p>
        </p:txBody>
      </p:sp>
      <p:pic>
        <p:nvPicPr>
          <p:cNvPr id="4" name="۹.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076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cs typeface="2  Titr" pitchFamily="2" charset="-78"/>
              </a:rPr>
              <a:t>شخصیت وفرایند جامعه پذیری</a:t>
            </a:r>
          </a:p>
        </p:txBody>
      </p:sp>
      <p:sp>
        <p:nvSpPr>
          <p:cNvPr id="3" name="Content Placeholder 2"/>
          <p:cNvSpPr>
            <a:spLocks noGrp="1"/>
          </p:cNvSpPr>
          <p:nvPr>
            <p:ph idx="1"/>
          </p:nvPr>
        </p:nvSpPr>
        <p:spPr/>
        <p:txBody>
          <a:bodyPr>
            <a:noAutofit/>
          </a:bodyPr>
          <a:lstStyle/>
          <a:p>
            <a:pPr algn="r" rtl="1"/>
            <a:r>
              <a:rPr lang="fa-IR" sz="2800" dirty="0">
                <a:cs typeface="2  Titr" pitchFamily="2" charset="-78"/>
              </a:rPr>
              <a:t>1-طریق ابراز شیوه زیستن تحت تاثیر محیط زندگی است </a:t>
            </a:r>
          </a:p>
          <a:p>
            <a:pPr algn="r" rtl="1"/>
            <a:r>
              <a:rPr lang="fa-IR" sz="2800" dirty="0">
                <a:cs typeface="2  Titr" pitchFamily="2" charset="-78"/>
              </a:rPr>
              <a:t>2-خود سازی یا خود تحققی تحت تاثیر برخورد با دیگران است</a:t>
            </a:r>
          </a:p>
          <a:p>
            <a:pPr algn="r" rtl="1"/>
            <a:r>
              <a:rPr lang="fa-IR" sz="2800" dirty="0">
                <a:cs typeface="2  Titr" pitchFamily="2" charset="-78"/>
              </a:rPr>
              <a:t>3-جامعه پذیری نتیجه فعالیت های پرورشی کودک و فرصت های تربیتی است که اجتماع وآپ برایشش فراهم میکنند. </a:t>
            </a:r>
          </a:p>
          <a:p>
            <a:pPr algn="r" rtl="1"/>
            <a:r>
              <a:rPr lang="fa-IR" sz="2800" dirty="0">
                <a:cs typeface="2  Titr" pitchFamily="2" charset="-78"/>
              </a:rPr>
              <a:t>4-کودک در سنین پایین اگر آداب رسوم خاصی را بپذیرد دیگر پذیرفتن شیوه ها ونگرش های متعارض مشکل است.</a:t>
            </a:r>
          </a:p>
          <a:p>
            <a:pPr algn="r" rtl="1"/>
            <a:endParaRPr lang="fa-IR" sz="2800" dirty="0">
              <a:cs typeface="2  Titr" pitchFamily="2" charset="-78"/>
            </a:endParaRPr>
          </a:p>
        </p:txBody>
      </p:sp>
      <p:pic>
        <p:nvPicPr>
          <p:cNvPr id="4" name="۱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287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275</TotalTime>
  <Words>924</Words>
  <Application>Microsoft Office PowerPoint</Application>
  <PresentationFormat>نمایش روی صفحه (4:3)</PresentationFormat>
  <Paragraphs>74</Paragraphs>
  <Slides>21</Slides>
  <Notes>0</Notes>
  <HiddenSlides>0</HiddenSlides>
  <MMClips>22</MMClips>
  <ScaleCrop>false</ScaleCrop>
  <HeadingPairs>
    <vt:vector size="4" baseType="variant">
      <vt:variant>
        <vt:lpstr>طرح زمینه</vt:lpstr>
      </vt:variant>
      <vt:variant>
        <vt:i4>1</vt:i4>
      </vt:variant>
      <vt:variant>
        <vt:lpstr>عنوان های اسلاید</vt:lpstr>
      </vt:variant>
      <vt:variant>
        <vt:i4>21</vt:i4>
      </vt:variant>
    </vt:vector>
  </HeadingPairs>
  <TitlesOfParts>
    <vt:vector size="22" baseType="lpstr">
      <vt:lpstr>Adjacency</vt:lpstr>
      <vt:lpstr>به نام خدا</vt:lpstr>
      <vt:lpstr>ارائه PowerPoint</vt:lpstr>
      <vt:lpstr>ارائه PowerPoint</vt:lpstr>
      <vt:lpstr>نقشها وکارکرد های اجتماعی آپ</vt:lpstr>
      <vt:lpstr>تعریف دورکیم:</vt:lpstr>
      <vt:lpstr>ارائه PowerPoint</vt:lpstr>
      <vt:lpstr>ارائه PowerPoint</vt:lpstr>
      <vt:lpstr>ارائه PowerPoint</vt:lpstr>
      <vt:lpstr>شخصیت وفرایند جامعه پذیری</vt:lpstr>
      <vt:lpstr>ارائه PowerPoint</vt:lpstr>
      <vt:lpstr>مسائل اجتماعی و برنامه ریزی</vt:lpstr>
      <vt:lpstr>ارائه PowerPoint</vt:lpstr>
      <vt:lpstr>ارائه PowerPoint</vt:lpstr>
      <vt:lpstr>تعمیم ها و واقعیت های جامعه شناسی و برنامه ریزی</vt:lpstr>
      <vt:lpstr>ارائه PowerPoint</vt:lpstr>
      <vt:lpstr>ارائه PowerPoint</vt:lpstr>
      <vt:lpstr>واقعیت های اجتماعی</vt:lpstr>
      <vt:lpstr>نوع اطلاعات لازم برای برنامه ریزی:</vt:lpstr>
      <vt:lpstr>منابع کسب اطلاعات</vt:lpstr>
      <vt:lpstr>موارد استفاده از اطلاعات بدست آمده :</vt:lpstr>
      <vt:lpstr>ارائه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soleymani</dc:creator>
  <cp:lastModifiedBy>MRT Pack 20 DVDs</cp:lastModifiedBy>
  <cp:revision>27</cp:revision>
  <dcterms:created xsi:type="dcterms:W3CDTF">2006-08-16T00:00:00Z</dcterms:created>
  <dcterms:modified xsi:type="dcterms:W3CDTF">2020-04-10T18:13:27Z</dcterms:modified>
</cp:coreProperties>
</file>