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handoutMasterIdLst>
    <p:handoutMasterId r:id="rId26"/>
  </p:handoutMasterIdLst>
  <p:sldIdLst>
    <p:sldId id="257" r:id="rId2"/>
    <p:sldId id="258" r:id="rId3"/>
    <p:sldId id="268" r:id="rId4"/>
    <p:sldId id="269" r:id="rId5"/>
    <p:sldId id="270" r:id="rId6"/>
    <p:sldId id="271" r:id="rId7"/>
    <p:sldId id="272" r:id="rId8"/>
    <p:sldId id="273" r:id="rId9"/>
    <p:sldId id="274" r:id="rId10"/>
    <p:sldId id="275" r:id="rId11"/>
    <p:sldId id="276" r:id="rId12"/>
    <p:sldId id="277" r:id="rId13"/>
    <p:sldId id="278" r:id="rId14"/>
    <p:sldId id="256" r:id="rId15"/>
    <p:sldId id="259" r:id="rId16"/>
    <p:sldId id="260" r:id="rId17"/>
    <p:sldId id="261" r:id="rId18"/>
    <p:sldId id="262" r:id="rId19"/>
    <p:sldId id="263" r:id="rId20"/>
    <p:sldId id="264" r:id="rId21"/>
    <p:sldId id="265" r:id="rId22"/>
    <p:sldId id="266" r:id="rId23"/>
    <p:sldId id="26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49" d="100"/>
          <a:sy n="49" d="100"/>
        </p:scale>
        <p:origin x="-90" y="-5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FE50B268-063E-42E0-9C56-0C76A518FAA5}" type="datetimeFigureOut">
              <a:rPr lang="fa-IR" smtClean="0"/>
              <a:t>08/13/1441</a:t>
            </a:fld>
            <a:endParaRPr lang="fa-I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AD15B4E4-8527-42A3-92BC-B33F06756F4D}" type="slidenum">
              <a:rPr lang="fa-IR" smtClean="0"/>
              <a:t>‹#›</a:t>
            </a:fld>
            <a:endParaRPr lang="fa-IR"/>
          </a:p>
        </p:txBody>
      </p:sp>
    </p:spTree>
    <p:extLst>
      <p:ext uri="{BB962C8B-B14F-4D97-AF65-F5344CB8AC3E}">
        <p14:creationId xmlns:p14="http://schemas.microsoft.com/office/powerpoint/2010/main" val="15357928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E5A7D10E-66F3-421F-9F92-2384F2A51B14}" type="datetimeFigureOut">
              <a:rPr lang="fa-IR" smtClean="0"/>
              <a:t>08/13/1441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3EBC0BAA-BDB7-4581-9BDD-99B3600A85A6}" type="slidenum">
              <a:rPr lang="fa-IR" smtClean="0"/>
              <a:t>‹#›</a:t>
            </a:fld>
            <a:endParaRPr lang="fa-IR"/>
          </a:p>
        </p:txBody>
      </p:sp>
    </p:spTree>
    <p:extLst>
      <p:ext uri="{BB962C8B-B14F-4D97-AF65-F5344CB8AC3E}">
        <p14:creationId xmlns:p14="http://schemas.microsoft.com/office/powerpoint/2010/main" val="237841082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A11A7D-B6D8-4B62-8AFE-BA3A8A74FEDF}"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0ACC77E-E5FA-40BA-8881-4A1F9AF98E38}"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D7631D0-D3E4-4A55-BA6E-BB7568EDD783}"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C7EC94DA-50D8-483E-9D7B-123A116E42EE}"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8BE6DF-93AD-4A4A-8102-CDC79E51FEA9}"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7BAF922-1DBD-4EC1-8EAC-DEEF5C6FB451}" type="datetime1">
              <a:rPr lang="en-US" smtClean="0"/>
              <a:t>4/6/2020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4014F3-3666-4652-B697-0DB46032EE1C}" type="datetime1">
              <a:rPr lang="en-US" smtClean="0"/>
              <a:t>4/6/2020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721E0-995A-49FB-9930-78EAF02A5530}"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333A9D-A057-4616-AEAA-D5A02D4F3F2D}"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ABE60ED3-89F6-4A73-B44B-FA39304D49B9}"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5E5710F-2C64-429C-8F83-044EF24C7159}" type="datetime1">
              <a:rPr lang="en-US" smtClean="0"/>
              <a:t>4/6/2020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62D721-0F3E-40D5-A4A5-9C4644B3BA01}"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A5E444-4347-4B4D-9158-6E3D31CD2601}" type="datetime1">
              <a:rPr lang="en-US" smtClean="0"/>
              <a:t>4/6/2020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ECF79E1-1FE7-4DA6-B5F8-66DFBEFEADAA}" type="datetime1">
              <a:rPr lang="en-US" smtClean="0"/>
              <a:t>4/6/2020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0A2A988-3449-4510-AC9C-ABB27D63664B}" type="datetime1">
              <a:rPr lang="en-US" smtClean="0"/>
              <a:t>4/6/2020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5841034B-29AD-460A-8BA9-EBD16EA38D58}" type="datetime1">
              <a:rPr lang="en-US" smtClean="0"/>
              <a:t>4/6/2020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0F2A63D-671C-471C-8445-AF9851A32E64}" type="datetime1">
              <a:rPr lang="en-US" smtClean="0"/>
              <a:t>4/6/2020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27B6828-8869-447C-9D07-B931A27D8CE0}" type="datetime1">
              <a:rPr lang="en-US" smtClean="0"/>
              <a:t>4/6/2020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ftr="0" dt="0"/>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4" name="Slide Number Placeholder 3"/>
          <p:cNvSpPr>
            <a:spLocks noGrp="1"/>
          </p:cNvSpPr>
          <p:nvPr>
            <p:ph type="sldNum" sz="quarter" idx="12"/>
          </p:nvPr>
        </p:nvSpPr>
        <p:spPr/>
        <p:txBody>
          <a:bodyPr/>
          <a:lstStyle/>
          <a:p>
            <a:fld id="{D57F1E4F-1CFF-5643-939E-02111984F565}" type="slidenum">
              <a:rPr lang="en-US" smtClean="0"/>
              <a:t>1</a:t>
            </a:fld>
            <a:endParaRPr lang="en-US" dirty="0"/>
          </a:p>
        </p:txBody>
      </p:sp>
    </p:spTree>
    <p:extLst>
      <p:ext uri="{BB962C8B-B14F-4D97-AF65-F5344CB8AC3E}">
        <p14:creationId xmlns:p14="http://schemas.microsoft.com/office/powerpoint/2010/main" val="3662784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8224" y="524435"/>
            <a:ext cx="9507071" cy="5983941"/>
          </a:xfrm>
        </p:spPr>
        <p:txBody>
          <a:bodyPr>
            <a:normAutofit/>
          </a:bodyPr>
          <a:lstStyle/>
          <a:p>
            <a:pPr marL="0" indent="0">
              <a:buNone/>
            </a:pPr>
            <a:r>
              <a:rPr lang="fa-IR" sz="2400" dirty="0" smtClean="0">
                <a:solidFill>
                  <a:srgbClr val="FFC000"/>
                </a:solidFill>
              </a:rPr>
              <a:t>تلقین فعلی </a:t>
            </a:r>
            <a:r>
              <a:rPr lang="fa-IR" sz="2400" dirty="0" smtClean="0"/>
              <a:t>: یعنی کودک را در معرض انجام عملی مطلوب قرار دهیم (پول را به کودک بدهیم تا به فقیر بدهد )</a:t>
            </a:r>
          </a:p>
          <a:p>
            <a:pPr marL="0" indent="0">
              <a:buNone/>
            </a:pPr>
            <a:endParaRPr lang="fa-IR" sz="2800" b="1" dirty="0">
              <a:solidFill>
                <a:srgbClr val="FFC000"/>
              </a:solidFill>
            </a:endParaRPr>
          </a:p>
          <a:p>
            <a:pPr marL="0" indent="0">
              <a:buNone/>
            </a:pPr>
            <a:r>
              <a:rPr lang="fa-IR" sz="2800" b="1" dirty="0">
                <a:solidFill>
                  <a:srgbClr val="FFC000"/>
                </a:solidFill>
              </a:rPr>
              <a:t>2.اصل اصلاح شرایط و روشهای زمینه سازی،تغییر موقعیت و اسوه سازی:</a:t>
            </a:r>
          </a:p>
          <a:p>
            <a:pPr algn="r" rtl="1">
              <a:buFont typeface="Wingdings" panose="05000000000000000000" pitchFamily="2" charset="2"/>
              <a:buChar char="ü"/>
            </a:pPr>
            <a:r>
              <a:rPr lang="fa-IR" sz="2400" dirty="0"/>
              <a:t>طبق این اصل باید نظر را به پیرامون کودک معطوف ساخت و روابط او را با محیط و عوامل محیطی تغییر داد.</a:t>
            </a:r>
          </a:p>
          <a:p>
            <a:pPr algn="r" rtl="1">
              <a:buFont typeface="Wingdings" panose="05000000000000000000" pitchFamily="2" charset="2"/>
              <a:buChar char="ü"/>
            </a:pPr>
            <a:r>
              <a:rPr lang="fa-IR" sz="2400" dirty="0"/>
              <a:t>با دستکاری محیط پیرامون کودک،خود او نیز دگرگون می شود .</a:t>
            </a:r>
          </a:p>
          <a:p>
            <a:pPr algn="r" rtl="1">
              <a:buFont typeface="Wingdings" panose="05000000000000000000" pitchFamily="2" charset="2"/>
              <a:buChar char="ü"/>
            </a:pPr>
            <a:r>
              <a:rPr lang="fa-IR" sz="2400" dirty="0"/>
              <a:t>منظور از روش زمینه سازی یعنی تامین سلامت بدن کودک و مراقبت از ان است.</a:t>
            </a:r>
          </a:p>
          <a:p>
            <a:pPr algn="r" rtl="1">
              <a:buFont typeface="Wingdings" panose="05000000000000000000" pitchFamily="2" charset="2"/>
              <a:buChar char="ü"/>
            </a:pPr>
            <a:r>
              <a:rPr lang="fa-IR" sz="2400" dirty="0"/>
              <a:t>در باب روش تغییر موقعیت هم باید به تغییرات مکانی ، زمانی،اجتماعی و محیطی توجه کرد</a:t>
            </a:r>
          </a:p>
          <a:p>
            <a:pPr algn="r" rtl="1">
              <a:buFont typeface="Wingdings" panose="05000000000000000000" pitchFamily="2" charset="2"/>
              <a:buChar char="ü"/>
            </a:pPr>
            <a:r>
              <a:rPr lang="fa-IR" sz="2400" dirty="0"/>
              <a:t>در روش اسوه سازی هم به سبب تقلید کودک در این سنین ، والدین و بزرگسالان باید مواظب و مراقب رفتارها و حرکات خود باشند .</a:t>
            </a:r>
          </a:p>
        </p:txBody>
      </p:sp>
      <p:sp>
        <p:nvSpPr>
          <p:cNvPr id="2" name="Slide Number Placeholder 1"/>
          <p:cNvSpPr>
            <a:spLocks noGrp="1"/>
          </p:cNvSpPr>
          <p:nvPr>
            <p:ph type="sldNum" sz="quarter" idx="12"/>
          </p:nvPr>
        </p:nvSpPr>
        <p:spPr/>
        <p:txBody>
          <a:bodyPr/>
          <a:lstStyle/>
          <a:p>
            <a:fld id="{D57F1E4F-1CFF-5643-939E-02111984F565}" type="slidenum">
              <a:rPr lang="en-US" smtClean="0"/>
              <a:t>10</a:t>
            </a:fld>
            <a:endParaRPr lang="en-US" dirty="0"/>
          </a:p>
        </p:txBody>
      </p:sp>
    </p:spTree>
    <p:extLst>
      <p:ext uri="{BB962C8B-B14F-4D97-AF65-F5344CB8AC3E}">
        <p14:creationId xmlns:p14="http://schemas.microsoft.com/office/powerpoint/2010/main" val="1912092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8223" y="692695"/>
            <a:ext cx="9499467" cy="5869469"/>
          </a:xfrm>
        </p:spPr>
        <p:txBody>
          <a:bodyPr>
            <a:noAutofit/>
          </a:bodyPr>
          <a:lstStyle/>
          <a:p>
            <a:pPr marL="0" indent="0">
              <a:buNone/>
            </a:pPr>
            <a:r>
              <a:rPr lang="fa-IR" sz="2800" b="1" dirty="0" smtClean="0">
                <a:solidFill>
                  <a:srgbClr val="FFC000"/>
                </a:solidFill>
              </a:rPr>
              <a:t>3.اصل مسئولیت و روش مواجه با نتایج اعمال :</a:t>
            </a:r>
          </a:p>
          <a:p>
            <a:pPr algn="r" rtl="1">
              <a:buFont typeface="Wingdings" panose="05000000000000000000" pitchFamily="2" charset="2"/>
              <a:buChar char="ü"/>
            </a:pPr>
            <a:r>
              <a:rPr lang="fa-IR" sz="2800" dirty="0" smtClean="0"/>
              <a:t>البته این اصل در هفت سال اول مورد نمیابد ، زیرا کودک هنوز امادگی عمل برحسب الزام های درونی را بدست نیاورده است.</a:t>
            </a:r>
          </a:p>
          <a:p>
            <a:pPr marL="0" indent="0">
              <a:buNone/>
            </a:pPr>
            <a:endParaRPr lang="fa-IR" sz="2800" dirty="0" smtClean="0"/>
          </a:p>
          <a:p>
            <a:pPr marL="0" indent="0">
              <a:buNone/>
            </a:pPr>
            <a:r>
              <a:rPr lang="fa-IR" sz="2800" b="1" dirty="0" smtClean="0">
                <a:solidFill>
                  <a:srgbClr val="FFC000"/>
                </a:solidFill>
              </a:rPr>
              <a:t>4.اصل اراستگی و روش های اراستن ظاهر و تزیین کلام:</a:t>
            </a:r>
          </a:p>
          <a:p>
            <a:pPr algn="r" rtl="1">
              <a:buFont typeface="Wingdings" panose="05000000000000000000" pitchFamily="2" charset="2"/>
              <a:buChar char="ü"/>
            </a:pPr>
            <a:r>
              <a:rPr lang="fa-IR" sz="2800" dirty="0" smtClean="0"/>
              <a:t>طبق این اصل والدین و مربیان باید بدون سوق دادن کودک به تجمل گرایی، ذوق زیبایی را در وی برپا کند و میل به اراسته بودن در او شکل دهند.</a:t>
            </a:r>
          </a:p>
          <a:p>
            <a:pPr algn="r" rtl="1">
              <a:buFont typeface="Wingdings" panose="05000000000000000000" pitchFamily="2" charset="2"/>
              <a:buChar char="ü"/>
            </a:pPr>
            <a:r>
              <a:rPr lang="fa-IR" sz="2800" dirty="0" smtClean="0"/>
              <a:t>روش تزیین کلام که در این مورد کاربرد دارد عبارتست از جاذبه سخن اهنگین که در شعرو سرود جلوه می کند(باید محتوای مطلوب را در چنین قالبی به کودک عرضه کرد.)</a:t>
            </a:r>
            <a:endParaRPr lang="fa-IR" sz="2800" dirty="0"/>
          </a:p>
        </p:txBody>
      </p:sp>
      <p:sp>
        <p:nvSpPr>
          <p:cNvPr id="2" name="Slide Number Placeholder 1"/>
          <p:cNvSpPr>
            <a:spLocks noGrp="1"/>
          </p:cNvSpPr>
          <p:nvPr>
            <p:ph type="sldNum" sz="quarter" idx="12"/>
          </p:nvPr>
        </p:nvSpPr>
        <p:spPr/>
        <p:txBody>
          <a:bodyPr/>
          <a:lstStyle/>
          <a:p>
            <a:fld id="{D57F1E4F-1CFF-5643-939E-02111984F565}" type="slidenum">
              <a:rPr lang="en-US" smtClean="0"/>
              <a:t>11</a:t>
            </a:fld>
            <a:endParaRPr lang="en-US" dirty="0"/>
          </a:p>
        </p:txBody>
      </p:sp>
    </p:spTree>
    <p:extLst>
      <p:ext uri="{BB962C8B-B14F-4D97-AF65-F5344CB8AC3E}">
        <p14:creationId xmlns:p14="http://schemas.microsoft.com/office/powerpoint/2010/main" val="10696021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8224" y="343071"/>
            <a:ext cx="9633937" cy="5869469"/>
          </a:xfrm>
        </p:spPr>
        <p:txBody>
          <a:bodyPr>
            <a:noAutofit/>
          </a:bodyPr>
          <a:lstStyle/>
          <a:p>
            <a:pPr marL="0" indent="0">
              <a:buNone/>
            </a:pPr>
            <a:r>
              <a:rPr lang="fa-IR" sz="2400" b="1" dirty="0" smtClean="0">
                <a:solidFill>
                  <a:srgbClr val="FFC000"/>
                </a:solidFill>
              </a:rPr>
              <a:t>5.اصل عزت و روش های ابراز توانایی و تغافل :</a:t>
            </a:r>
          </a:p>
          <a:p>
            <a:pPr algn="r" rtl="1">
              <a:buFont typeface="Wingdings" panose="05000000000000000000" pitchFamily="2" charset="2"/>
              <a:buChar char="ü"/>
            </a:pPr>
            <a:r>
              <a:rPr lang="fa-IR" sz="2400" dirty="0" smtClean="0"/>
              <a:t>طبق این اصل باید احساس عزت را در کودک گسترش داد و او را از احساس ذلت محافظت کرد </a:t>
            </a:r>
          </a:p>
          <a:p>
            <a:pPr marL="0" indent="0">
              <a:buNone/>
            </a:pPr>
            <a:r>
              <a:rPr lang="fa-IR" sz="2400" b="1" dirty="0"/>
              <a:t>اذا سَمَّیْتُمُ </a:t>
            </a:r>
            <a:r>
              <a:rPr lang="fa-IR" sz="2400" b="1" dirty="0" smtClean="0"/>
              <a:t>الْوَلَدَ فَأکْرِمُواله </a:t>
            </a:r>
            <a:r>
              <a:rPr lang="fa-IR" sz="2400" b="1" dirty="0"/>
              <a:t>وَ وَسِّعُوا لَهُ فی الْمَجالِسَ وَ لا تُقَبِّحُوا لَهُ </a:t>
            </a:r>
            <a:r>
              <a:rPr lang="fa-IR" sz="2400" b="1" dirty="0" smtClean="0"/>
              <a:t>وَجْها</a:t>
            </a:r>
          </a:p>
          <a:p>
            <a:pPr marL="0" indent="0">
              <a:buNone/>
            </a:pPr>
            <a:r>
              <a:rPr lang="fa-IR" sz="2400" dirty="0" smtClean="0"/>
              <a:t>کودک را به نامی نیکو نامگذاری کنید و هنگامی که به مجلس شما می اید برای او جا باز کنید و به او روی ترش نکنید</a:t>
            </a:r>
          </a:p>
          <a:p>
            <a:pPr marL="0" indent="0">
              <a:buNone/>
            </a:pPr>
            <a:r>
              <a:rPr lang="fa-IR" sz="2400" dirty="0" smtClean="0"/>
              <a:t>6.اصل تذکر و روش موعظه حسنه : </a:t>
            </a:r>
          </a:p>
          <a:p>
            <a:pPr algn="r" rtl="1">
              <a:buFont typeface="Wingdings" panose="05000000000000000000" pitchFamily="2" charset="2"/>
              <a:buChar char="ü"/>
            </a:pPr>
            <a:r>
              <a:rPr lang="fa-IR" sz="2400" dirty="0" smtClean="0"/>
              <a:t>نسیان در کودکی ، فراوان تراز هر وقت دیگری رخ می دهد و لذا طبق این اصل تذکر یاداوری مکرر درخواست ها به کودک ضرورت دارد </a:t>
            </a:r>
          </a:p>
          <a:p>
            <a:pPr algn="r" rtl="1">
              <a:buFont typeface="Wingdings" panose="05000000000000000000" pitchFamily="2" charset="2"/>
              <a:buChar char="ü"/>
            </a:pPr>
            <a:r>
              <a:rPr lang="fa-IR" sz="2400" dirty="0" smtClean="0"/>
              <a:t>روش موعظه حسنه به دو صورت ((یاداوری نعمت)) و ((عبرت اموزی یا قصه گویی )) بکار گرفته می شود.</a:t>
            </a:r>
          </a:p>
          <a:p>
            <a:pPr algn="r" rtl="1">
              <a:buFont typeface="Wingdings" panose="05000000000000000000" pitchFamily="2" charset="2"/>
              <a:buChar char="ü"/>
            </a:pPr>
            <a:r>
              <a:rPr lang="fa-IR" sz="2400" dirty="0" smtClean="0"/>
              <a:t>قصه گویی از گسترده ترین روش های قابل استفاده است</a:t>
            </a:r>
            <a:endParaRPr lang="fa-IR" sz="2400" dirty="0"/>
          </a:p>
        </p:txBody>
      </p:sp>
      <p:sp>
        <p:nvSpPr>
          <p:cNvPr id="2" name="Slide Number Placeholder 1"/>
          <p:cNvSpPr>
            <a:spLocks noGrp="1"/>
          </p:cNvSpPr>
          <p:nvPr>
            <p:ph type="sldNum" sz="quarter" idx="12"/>
          </p:nvPr>
        </p:nvSpPr>
        <p:spPr/>
        <p:txBody>
          <a:bodyPr/>
          <a:lstStyle/>
          <a:p>
            <a:fld id="{D57F1E4F-1CFF-5643-939E-02111984F565}" type="slidenum">
              <a:rPr lang="en-US" smtClean="0"/>
              <a:t>12</a:t>
            </a:fld>
            <a:endParaRPr lang="en-US" dirty="0"/>
          </a:p>
        </p:txBody>
      </p:sp>
    </p:spTree>
    <p:extLst>
      <p:ext uri="{BB962C8B-B14F-4D97-AF65-F5344CB8AC3E}">
        <p14:creationId xmlns:p14="http://schemas.microsoft.com/office/powerpoint/2010/main" val="142991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7541" y="258488"/>
            <a:ext cx="9768408" cy="6424700"/>
          </a:xfrm>
        </p:spPr>
        <p:txBody>
          <a:bodyPr>
            <a:normAutofit/>
          </a:bodyPr>
          <a:lstStyle/>
          <a:p>
            <a:pPr marL="0" indent="0">
              <a:buNone/>
            </a:pPr>
            <a:r>
              <a:rPr lang="fa-IR" sz="2800" dirty="0" smtClean="0">
                <a:solidFill>
                  <a:srgbClr val="FFC000"/>
                </a:solidFill>
              </a:rPr>
              <a:t>7.اصل ابراز یا منع محبت و روش های بیان مهر و قهر و عطا و حرمان:</a:t>
            </a:r>
          </a:p>
          <a:p>
            <a:pPr marL="0" indent="0">
              <a:buNone/>
            </a:pPr>
            <a:endParaRPr lang="fa-IR" sz="2800" dirty="0" smtClean="0"/>
          </a:p>
          <a:p>
            <a:pPr algn="r" rtl="1">
              <a:buFont typeface="Wingdings" panose="05000000000000000000" pitchFamily="2" charset="2"/>
              <a:buChar char="ü"/>
            </a:pPr>
            <a:r>
              <a:rPr lang="fa-IR" sz="2800" dirty="0" smtClean="0"/>
              <a:t>طبق این اصل قهر به عنوان مهمترین روش تنبیهی در کودکی شمرده شده و استفاده از ان به جای تنبیه بدنی سفارش شده است.</a:t>
            </a:r>
          </a:p>
          <a:p>
            <a:pPr algn="r" rtl="1">
              <a:buFont typeface="Wingdings" panose="05000000000000000000" pitchFamily="2" charset="2"/>
              <a:buChar char="ü"/>
            </a:pPr>
            <a:r>
              <a:rPr lang="fa-IR" sz="2800" dirty="0" smtClean="0"/>
              <a:t>روایتی از امام علی (ع) :ایشان به یکی از اصحابش فرمودند : که در مقام تنبیه فرزندش از او قهر کند و زمان ان را نیز کوتاه در نظر بگیرد.</a:t>
            </a:r>
          </a:p>
          <a:p>
            <a:pPr marL="0" indent="0">
              <a:buNone/>
            </a:pPr>
            <a:r>
              <a:rPr lang="fa-IR" sz="2800" dirty="0" smtClean="0"/>
              <a:t>همچنین در بیان مهر ومحبت خواسته شده است : </a:t>
            </a:r>
          </a:p>
          <a:p>
            <a:pPr marL="0" indent="0">
              <a:buNone/>
            </a:pPr>
            <a:endParaRPr lang="fa-IR" sz="2800" dirty="0" smtClean="0"/>
          </a:p>
          <a:p>
            <a:pPr marL="0" indent="0">
              <a:buNone/>
            </a:pPr>
            <a:r>
              <a:rPr lang="fa-IR" sz="2800" dirty="0" smtClean="0"/>
              <a:t>مَنْ </a:t>
            </a:r>
            <a:r>
              <a:rPr lang="fa-IR" sz="2800" dirty="0"/>
              <a:t>قَبَّلَ وَلَدَهُ كَتَبَ اللَّهُ عَزَّ وَ جَلَّ لَهُ حَسَنَةً وَ مَنْ فَرَّحَهُ فَرَّحَهُ اللَّهُ يَوْمَ الْقِيَامَةِ </a:t>
            </a:r>
            <a:endParaRPr lang="fa-IR" sz="2800" dirty="0" smtClean="0"/>
          </a:p>
          <a:p>
            <a:pPr marL="0" indent="0">
              <a:buNone/>
            </a:pPr>
            <a:r>
              <a:rPr lang="fa-IR" sz="2800" dirty="0" smtClean="0"/>
              <a:t>هرکس فرزند خود را ببوسد ، خداوند انگاه به عنوان عملی نیک برای او خواهد نوشت و هرکس فرزند خود را شاد کند ، خداوند او را در روز محاسبه و رستاخیز مسرور خواهد داشت.</a:t>
            </a:r>
            <a:endParaRPr lang="fa-IR" sz="2800" dirty="0"/>
          </a:p>
        </p:txBody>
      </p:sp>
      <p:sp>
        <p:nvSpPr>
          <p:cNvPr id="2" name="Slide Number Placeholder 1"/>
          <p:cNvSpPr>
            <a:spLocks noGrp="1"/>
          </p:cNvSpPr>
          <p:nvPr>
            <p:ph type="sldNum" sz="quarter" idx="12"/>
          </p:nvPr>
        </p:nvSpPr>
        <p:spPr/>
        <p:txBody>
          <a:bodyPr/>
          <a:lstStyle/>
          <a:p>
            <a:fld id="{D57F1E4F-1CFF-5643-939E-02111984F565}" type="slidenum">
              <a:rPr lang="en-US" smtClean="0"/>
              <a:t>13</a:t>
            </a:fld>
            <a:endParaRPr lang="en-US" dirty="0"/>
          </a:p>
        </p:txBody>
      </p:sp>
    </p:spTree>
    <p:extLst>
      <p:ext uri="{BB962C8B-B14F-4D97-AF65-F5344CB8AC3E}">
        <p14:creationId xmlns:p14="http://schemas.microsoft.com/office/powerpoint/2010/main" val="35867176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74274" y="627017"/>
            <a:ext cx="6949440" cy="369332"/>
          </a:xfrm>
          <a:prstGeom prst="rect">
            <a:avLst/>
          </a:prstGeom>
          <a:noFill/>
        </p:spPr>
        <p:txBody>
          <a:bodyPr wrap="square" rtlCol="1">
            <a:spAutoFit/>
          </a:bodyPr>
          <a:lstStyle/>
          <a:p>
            <a:endParaRPr lang="fa-IR" dirty="0">
              <a:cs typeface="B Nasim" panose="00000700000000000000" pitchFamily="2" charset="-78"/>
            </a:endParaRPr>
          </a:p>
        </p:txBody>
      </p:sp>
      <p:sp>
        <p:nvSpPr>
          <p:cNvPr id="5" name="TextBox 4"/>
          <p:cNvSpPr txBox="1"/>
          <p:nvPr/>
        </p:nvSpPr>
        <p:spPr>
          <a:xfrm>
            <a:off x="454047" y="295729"/>
            <a:ext cx="9784080" cy="6494085"/>
          </a:xfrm>
          <a:prstGeom prst="rect">
            <a:avLst/>
          </a:prstGeom>
          <a:noFill/>
        </p:spPr>
        <p:txBody>
          <a:bodyPr wrap="square" rtlCol="1">
            <a:spAutoFit/>
          </a:bodyPr>
          <a:lstStyle/>
          <a:p>
            <a:pPr algn="just" rtl="1"/>
            <a:r>
              <a:rPr lang="fa-IR" sz="2800" b="1" dirty="0">
                <a:solidFill>
                  <a:srgbClr val="FFC000"/>
                </a:solidFill>
              </a:rPr>
              <a:t>ب- زیر مرحله دوم : </a:t>
            </a:r>
            <a:r>
              <a:rPr lang="fa-IR" sz="2800" b="1" dirty="0" smtClean="0">
                <a:solidFill>
                  <a:srgbClr val="FFC000"/>
                </a:solidFill>
              </a:rPr>
              <a:t>تادیب</a:t>
            </a:r>
          </a:p>
          <a:p>
            <a:pPr algn="just" rtl="1"/>
            <a:r>
              <a:rPr lang="fa-IR" sz="2400" b="1" dirty="0" smtClean="0"/>
              <a:t> </a:t>
            </a:r>
            <a:endParaRPr lang="fa-IR" sz="2400" b="1" dirty="0"/>
          </a:p>
          <a:p>
            <a:pPr algn="just" rtl="1"/>
            <a:r>
              <a:rPr lang="fa-IR" sz="2400" dirty="0"/>
              <a:t>محدوده ی تقریبی سنی : از هفت سالگی تا بلوغ شرعی </a:t>
            </a:r>
          </a:p>
          <a:p>
            <a:pPr algn="just" rtl="1"/>
            <a:r>
              <a:rPr lang="fa-IR" sz="2400" dirty="0"/>
              <a:t>در این مرحله می کوشیم کودک را به رعایت ظواهر آداب اسلامی ، ملزم کنیم.</a:t>
            </a:r>
          </a:p>
          <a:p>
            <a:pPr algn="just" rtl="1"/>
            <a:r>
              <a:rPr lang="fa-IR" sz="2400" dirty="0"/>
              <a:t>امام علی (ع)</a:t>
            </a:r>
          </a:p>
          <a:p>
            <a:pPr algn="just" rtl="1"/>
            <a:r>
              <a:rPr lang="fa-IR" sz="2400" dirty="0">
                <a:solidFill>
                  <a:srgbClr val="FFC000"/>
                </a:solidFill>
              </a:rPr>
              <a:t>مَن کَلِفَ بالأدبِ قَلَّتْ مَساوِیِه </a:t>
            </a:r>
            <a:r>
              <a:rPr lang="fa-IR" sz="2400" dirty="0"/>
              <a:t>: آن کس که مکلف به ادب شود ، بدی هایش اندک میشود</a:t>
            </a:r>
            <a:r>
              <a:rPr lang="fa-IR" sz="2400" dirty="0" smtClean="0"/>
              <a:t>.</a:t>
            </a:r>
          </a:p>
          <a:p>
            <a:pPr algn="just" rtl="1"/>
            <a:endParaRPr lang="fa-IR" sz="2400" dirty="0"/>
          </a:p>
          <a:p>
            <a:pPr algn="just" rtl="1"/>
            <a:r>
              <a:rPr lang="fa-IR" sz="2400" dirty="0"/>
              <a:t>منظور از تکلیف این است که کودک باید خود را دربرابر تکلیف احساس کند و بداند که اگر تن به تکلیف ندهد ، با الزام های روبرو می شود که حاصلش مصون ماندن از پاره ای لغزش ها در حال و آینده است .</a:t>
            </a:r>
          </a:p>
          <a:p>
            <a:pPr algn="just" rtl="1"/>
            <a:endParaRPr lang="fa-IR" sz="2400" dirty="0" smtClean="0"/>
          </a:p>
          <a:p>
            <a:pPr algn="just" rtl="1"/>
            <a:r>
              <a:rPr lang="fa-IR" sz="2800" b="1" dirty="0" smtClean="0"/>
              <a:t>مشروعیت </a:t>
            </a:r>
            <a:r>
              <a:rPr lang="fa-IR" sz="2800" b="1" dirty="0"/>
              <a:t>عبادات کودک</a:t>
            </a:r>
          </a:p>
          <a:p>
            <a:pPr algn="just" rtl="1"/>
            <a:r>
              <a:rPr lang="fa-IR" sz="2400" dirty="0"/>
              <a:t>منظور اینکه آیا اوامرو نواهی الهی شامل کودکان نیز می شود ؟</a:t>
            </a:r>
          </a:p>
          <a:p>
            <a:pPr algn="just" rtl="1"/>
            <a:r>
              <a:rPr lang="fa-IR" sz="2400" dirty="0"/>
              <a:t>خداوند درباره ی کودکان تکالیف رابه نحو الزام (واجب یا حرام ) نخواسته است و برای انان ، واجبات چون مستحبات خواهد بود و محرّمات چون مکروهات .</a:t>
            </a:r>
          </a:p>
          <a:p>
            <a:pPr algn="just" rtl="1"/>
            <a:r>
              <a:rPr lang="fa-IR" sz="2400" dirty="0"/>
              <a:t>بنابراین طهارت ،نماز، روزه ، حج و ... با همه واجبات و مستحبات آنها برای کودک مستحب است و دروغگویی ، دزدی ، روزه ی عاشورا و نظایر آن ، با همه ی محرمات و مکروهات آن ها برای کودک مکروه است .</a:t>
            </a:r>
          </a:p>
        </p:txBody>
      </p:sp>
      <p:sp>
        <p:nvSpPr>
          <p:cNvPr id="3" name="Slide Number Placeholder 2"/>
          <p:cNvSpPr>
            <a:spLocks noGrp="1"/>
          </p:cNvSpPr>
          <p:nvPr>
            <p:ph type="sldNum" sz="quarter" idx="12"/>
          </p:nvPr>
        </p:nvSpPr>
        <p:spPr/>
        <p:txBody>
          <a:bodyPr/>
          <a:lstStyle/>
          <a:p>
            <a:fld id="{D57F1E4F-1CFF-5643-939E-02111984F565}" type="slidenum">
              <a:rPr lang="en-US" smtClean="0"/>
              <a:t>14</a:t>
            </a:fld>
            <a:endParaRPr lang="en-US" dirty="0"/>
          </a:p>
        </p:txBody>
      </p:sp>
    </p:spTree>
    <p:extLst>
      <p:ext uri="{BB962C8B-B14F-4D97-AF65-F5344CB8AC3E}">
        <p14:creationId xmlns:p14="http://schemas.microsoft.com/office/powerpoint/2010/main" val="1958633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15</a:t>
            </a:fld>
            <a:endParaRPr lang="en-US" dirty="0"/>
          </a:p>
        </p:txBody>
      </p:sp>
      <p:sp>
        <p:nvSpPr>
          <p:cNvPr id="3" name="Rectangle 2"/>
          <p:cNvSpPr/>
          <p:nvPr/>
        </p:nvSpPr>
        <p:spPr>
          <a:xfrm>
            <a:off x="195943" y="191225"/>
            <a:ext cx="10156597" cy="6432530"/>
          </a:xfrm>
          <a:prstGeom prst="rect">
            <a:avLst/>
          </a:prstGeom>
        </p:spPr>
        <p:txBody>
          <a:bodyPr wrap="square">
            <a:spAutoFit/>
          </a:bodyPr>
          <a:lstStyle/>
          <a:p>
            <a:pPr algn="just" rtl="1"/>
            <a:r>
              <a:rPr lang="fa-IR" sz="2400" dirty="0"/>
              <a:t>معاویه بن وهب از امام صادق (ع) پرسید که در چه سنی کودک رابه نماز واداشت ؟ فرمود بین شش و هفت سالگی</a:t>
            </a:r>
            <a:r>
              <a:rPr lang="fa-IR" sz="2400" dirty="0" smtClean="0"/>
              <a:t>.</a:t>
            </a:r>
          </a:p>
          <a:p>
            <a:pPr algn="just" rtl="1"/>
            <a:endParaRPr lang="fa-IR" sz="2400" dirty="0"/>
          </a:p>
          <a:p>
            <a:pPr algn="just" rtl="1"/>
            <a:r>
              <a:rPr lang="fa-IR" sz="2800" b="1" dirty="0"/>
              <a:t>اصولی که باید در این مرحله نیز به کار بست شامل :</a:t>
            </a:r>
            <a:endParaRPr lang="fa-IR" sz="2800" b="1" dirty="0">
              <a:solidFill>
                <a:srgbClr val="FFC000"/>
              </a:solidFill>
            </a:endParaRPr>
          </a:p>
          <a:p>
            <a:pPr marL="457200" indent="-457200" algn="just" rtl="1">
              <a:buAutoNum type="arabicPeriod"/>
            </a:pPr>
            <a:r>
              <a:rPr lang="fa-IR" sz="2400" b="1" dirty="0" smtClean="0">
                <a:solidFill>
                  <a:srgbClr val="FFC000"/>
                </a:solidFill>
              </a:rPr>
              <a:t>اصل </a:t>
            </a:r>
            <a:r>
              <a:rPr lang="fa-IR" sz="2400" b="1" dirty="0">
                <a:solidFill>
                  <a:srgbClr val="FFC000"/>
                </a:solidFill>
              </a:rPr>
              <a:t>مداومت و محافظت بر عمل و روش فرضیه سازی</a:t>
            </a:r>
            <a:r>
              <a:rPr lang="fa-IR" sz="2400" b="1" dirty="0" smtClean="0">
                <a:solidFill>
                  <a:srgbClr val="FFC000"/>
                </a:solidFill>
              </a:rPr>
              <a:t>:</a:t>
            </a:r>
          </a:p>
          <a:p>
            <a:pPr marL="457200" indent="-457200" algn="just" rtl="1">
              <a:buAutoNum type="arabicPeriod"/>
            </a:pPr>
            <a:endParaRPr lang="fa-IR" sz="2400" b="1" dirty="0">
              <a:solidFill>
                <a:srgbClr val="FFC000"/>
              </a:solidFill>
            </a:endParaRPr>
          </a:p>
          <a:p>
            <a:pPr algn="just" rtl="1"/>
            <a:r>
              <a:rPr lang="fa-IR" sz="2400" dirty="0"/>
              <a:t>درمرحله تادیب چون تکالیف عرضه می شود این اصل باید مورد توجه باشد.</a:t>
            </a:r>
          </a:p>
          <a:p>
            <a:pPr algn="just" rtl="1"/>
            <a:r>
              <a:rPr lang="fa-IR" sz="2400" dirty="0"/>
              <a:t>منظور از محافظت در این مرحله محافظت بر آداب ظاهری اعمال است نه آداب باطنی چون ریا </a:t>
            </a:r>
          </a:p>
          <a:p>
            <a:pPr algn="just" rtl="1"/>
            <a:r>
              <a:rPr lang="fa-IR" sz="2400" dirty="0">
                <a:solidFill>
                  <a:srgbClr val="FFC000"/>
                </a:solidFill>
              </a:rPr>
              <a:t>2</a:t>
            </a:r>
            <a:r>
              <a:rPr lang="fa-IR" sz="2400" b="1" dirty="0">
                <a:solidFill>
                  <a:srgbClr val="FFC000"/>
                </a:solidFill>
              </a:rPr>
              <a:t>. اصل عدل و روش های تکلیف به قدر وسع ،انذار و مجازات به قدر خطا </a:t>
            </a:r>
            <a:r>
              <a:rPr lang="fa-IR" sz="2400" b="1" dirty="0" smtClean="0">
                <a:solidFill>
                  <a:srgbClr val="FFC000"/>
                </a:solidFill>
              </a:rPr>
              <a:t>:</a:t>
            </a:r>
          </a:p>
          <a:p>
            <a:pPr algn="just" rtl="1"/>
            <a:endParaRPr lang="fa-IR" sz="2400" b="1" dirty="0">
              <a:solidFill>
                <a:srgbClr val="FFC000"/>
              </a:solidFill>
            </a:endParaRPr>
          </a:p>
          <a:p>
            <a:pPr algn="just" rtl="1"/>
            <a:r>
              <a:rPr lang="fa-IR" sz="2400" dirty="0"/>
              <a:t>چون کودک تکلیف پذیر می شود و تکلیف و مجازات بستگی و نسبتی باهم دارند ، از این رو پیروی از اصل عدل ضرورت دارد لذا به هنگام تخطّی از تکالیف ،نخست باید فرد را نسبت به عواقب آن هشیار کرد و هشدار داد و سرانجام به هنگام مجازات، باید قدر خطا را درنظر گرفت.</a:t>
            </a:r>
            <a:endParaRPr lang="fa-IR" sz="2400" b="1" dirty="0">
              <a:solidFill>
                <a:srgbClr val="FFC000"/>
              </a:solidFill>
            </a:endParaRPr>
          </a:p>
          <a:p>
            <a:pPr algn="just" rtl="1"/>
            <a:r>
              <a:rPr lang="fa-IR" sz="2400" b="1" dirty="0">
                <a:solidFill>
                  <a:srgbClr val="FFC000"/>
                </a:solidFill>
              </a:rPr>
              <a:t>3. اصل مسامحت و روش های مرحله ای نمودن تکالیف و تجدید نظر در آن ها </a:t>
            </a:r>
            <a:r>
              <a:rPr lang="fa-IR" sz="2400" b="1" dirty="0" smtClean="0">
                <a:solidFill>
                  <a:srgbClr val="FFC000"/>
                </a:solidFill>
              </a:rPr>
              <a:t>:</a:t>
            </a:r>
          </a:p>
          <a:p>
            <a:pPr algn="just" rtl="1"/>
            <a:endParaRPr lang="fa-IR" sz="2400" b="1" dirty="0">
              <a:solidFill>
                <a:srgbClr val="FFC000"/>
              </a:solidFill>
            </a:endParaRPr>
          </a:p>
          <a:p>
            <a:pPr algn="just" rtl="1"/>
            <a:r>
              <a:rPr lang="fa-IR" sz="2400" dirty="0"/>
              <a:t>آغاز ارتباط تکلیفی ، مستلزم پیروی از اصل مسامحت است ، به کارگیری روش های این اصل ایجاب می کند که تکلیف دشوار در چند مرحله تنظیم شوند و تکالیف دشوار تر مورد تجدید نظر قرارگیرند.</a:t>
            </a:r>
          </a:p>
        </p:txBody>
      </p:sp>
    </p:spTree>
    <p:extLst>
      <p:ext uri="{BB962C8B-B14F-4D97-AF65-F5344CB8AC3E}">
        <p14:creationId xmlns:p14="http://schemas.microsoft.com/office/powerpoint/2010/main" val="125994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16</a:t>
            </a:fld>
            <a:endParaRPr lang="en-US" dirty="0"/>
          </a:p>
        </p:txBody>
      </p:sp>
      <p:sp>
        <p:nvSpPr>
          <p:cNvPr id="3" name="Rectangle 2"/>
          <p:cNvSpPr/>
          <p:nvPr/>
        </p:nvSpPr>
        <p:spPr>
          <a:xfrm>
            <a:off x="1214845" y="77547"/>
            <a:ext cx="8961120" cy="6801862"/>
          </a:xfrm>
          <a:prstGeom prst="rect">
            <a:avLst/>
          </a:prstGeom>
        </p:spPr>
        <p:txBody>
          <a:bodyPr wrap="square">
            <a:spAutoFit/>
          </a:bodyPr>
          <a:lstStyle/>
          <a:p>
            <a:pPr algn="just" rtl="1"/>
            <a:r>
              <a:rPr lang="fa-IR" sz="2800" b="1" dirty="0">
                <a:solidFill>
                  <a:srgbClr val="FFC000"/>
                </a:solidFill>
              </a:rPr>
              <a:t>مرحله دوم : اسلام </a:t>
            </a:r>
          </a:p>
          <a:p>
            <a:pPr algn="just" rtl="1"/>
            <a:endParaRPr lang="fa-IR" sz="2400" dirty="0"/>
          </a:p>
          <a:p>
            <a:pPr algn="just" rtl="1"/>
            <a:r>
              <a:rPr lang="fa-IR" sz="2400" dirty="0"/>
              <a:t>این مرحله با </a:t>
            </a:r>
            <a:r>
              <a:rPr lang="fa-IR" sz="2400" dirty="0">
                <a:solidFill>
                  <a:srgbClr val="FFC000"/>
                </a:solidFill>
              </a:rPr>
              <a:t>بلوغ شرعی </a:t>
            </a:r>
            <a:r>
              <a:rPr lang="fa-IR" sz="2400" dirty="0"/>
              <a:t>آغاز می شود و اولین مرحله اصلی و متنی تربیت به حساب می آید. زیرا در مفهوم تربیت، یعنی ربوبی شدن و ربوبی ساختن آدمی، مواجهه ی انسان با خدا اساس تعریف است و این مواجهه از هنگام بلوغ شرعی آغاز می شود. آغاز این مرحله در نظام تربیتی اسلام بسیار گرانقدر تلقی شده و چنان که سید بن طاووس به فرزند تازه بالغ خویش خطاب کرده است، باید آن را مهم ترین فصل حیات فرد دانست و این ارزیابی را در ذهن خود او نیز گنجاند</a:t>
            </a:r>
            <a:r>
              <a:rPr lang="fa-IR" sz="2400" dirty="0" smtClean="0"/>
              <a:t>.</a:t>
            </a:r>
          </a:p>
          <a:p>
            <a:pPr algn="just" rtl="1"/>
            <a:endParaRPr lang="fa-IR" sz="2400" dirty="0"/>
          </a:p>
          <a:p>
            <a:pPr algn="just" rtl="1"/>
            <a:r>
              <a:rPr lang="fa-IR" sz="2400" dirty="0"/>
              <a:t>{ وَ إِنْ جاهَداکَ عَلي‏ أَنْ تُشْرِکَ بي‏ ما لَيْسَ لَکَ بِهِ عِلْمٌ فَلا تُطِعْهُما وَ صاحِبْهُما فِي الدُّنْيا مَعْرُوفاً وَ اتَّبِعْ سَبيلَ مَنْ أَنابَ إِلَيَّ ثُمَّ إِلَيَّ مَرْجِعُکُمْ فَأُنَبِّئُکُمْ بِما کُنْتُمْ تَعْمَلُونَ} (15 لقمان</a:t>
            </a:r>
            <a:r>
              <a:rPr lang="fa-IR" sz="2400" dirty="0" smtClean="0"/>
              <a:t>)</a:t>
            </a:r>
          </a:p>
          <a:p>
            <a:pPr algn="just" rtl="1"/>
            <a:endParaRPr lang="fa-IR" sz="2400" dirty="0"/>
          </a:p>
          <a:p>
            <a:pPr algn="just" rtl="1"/>
            <a:r>
              <a:rPr lang="fa-IR" sz="2400" dirty="0"/>
              <a:t>{ و اگر تو را وادارند تا در باره چيزى كه تو را بدان دانشى نيست به من شرك ورزى از آنان فرمان مبر و در دنيا به خوبى با آنان معاشرت كن و راه كسى را پيروى كن كه توبه‏كنان به سوى من بازمى‏گردد و [سرانجام] بازگشت‏شما به سوى من است و از [حقيقت] آنچه انجام مى‏داديد شما را با خبر خواهم كرد (۱۵)}</a:t>
            </a:r>
          </a:p>
          <a:p>
            <a:pPr algn="just" rtl="1"/>
            <a:r>
              <a:rPr lang="fa-IR" sz="2400" dirty="0"/>
              <a:t>نخستین دستور العمل خدا ان است که نوجوان ، استقلال فکری را جایگرین تقلید فکری سازد و جز بر انچه فهم پذیر و معقول است گردن نگذارد.</a:t>
            </a:r>
          </a:p>
        </p:txBody>
      </p:sp>
    </p:spTree>
    <p:extLst>
      <p:ext uri="{BB962C8B-B14F-4D97-AF65-F5344CB8AC3E}">
        <p14:creationId xmlns:p14="http://schemas.microsoft.com/office/powerpoint/2010/main" val="2396980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17</a:t>
            </a:fld>
            <a:endParaRPr lang="en-US" dirty="0"/>
          </a:p>
        </p:txBody>
      </p:sp>
      <p:sp>
        <p:nvSpPr>
          <p:cNvPr id="3" name="Rectangle 2"/>
          <p:cNvSpPr/>
          <p:nvPr/>
        </p:nvSpPr>
        <p:spPr>
          <a:xfrm>
            <a:off x="522513" y="295729"/>
            <a:ext cx="9934529" cy="6432530"/>
          </a:xfrm>
          <a:prstGeom prst="rect">
            <a:avLst/>
          </a:prstGeom>
        </p:spPr>
        <p:txBody>
          <a:bodyPr wrap="square">
            <a:spAutoFit/>
          </a:bodyPr>
          <a:lstStyle/>
          <a:p>
            <a:pPr algn="just" rtl="1"/>
            <a:r>
              <a:rPr lang="fa-IR" sz="2800" b="1" dirty="0"/>
              <a:t>اصولی که باید در این مرحله به کار بست شامل </a:t>
            </a:r>
            <a:r>
              <a:rPr lang="fa-IR" sz="2800" b="1" dirty="0" smtClean="0"/>
              <a:t>:</a:t>
            </a:r>
            <a:endParaRPr lang="fa-IR" sz="2800" b="1" dirty="0"/>
          </a:p>
          <a:p>
            <a:pPr marL="457200" indent="-457200" algn="just" rtl="1">
              <a:buFont typeface="+mj-lt"/>
              <a:buAutoNum type="arabicPeriod"/>
            </a:pPr>
            <a:r>
              <a:rPr lang="fa-IR" sz="2400" b="1" dirty="0" smtClean="0">
                <a:solidFill>
                  <a:srgbClr val="FFC000"/>
                </a:solidFill>
              </a:rPr>
              <a:t>اصل </a:t>
            </a:r>
            <a:r>
              <a:rPr lang="fa-IR" sz="2400" b="1" dirty="0">
                <a:solidFill>
                  <a:srgbClr val="FFC000"/>
                </a:solidFill>
              </a:rPr>
              <a:t>تحول باطن و روش های اعطای بینش و دعوت به ایمان </a:t>
            </a:r>
            <a:r>
              <a:rPr lang="fa-IR" sz="2400" b="1" dirty="0" smtClean="0">
                <a:solidFill>
                  <a:srgbClr val="FFC000"/>
                </a:solidFill>
              </a:rPr>
              <a:t>:</a:t>
            </a:r>
          </a:p>
          <a:p>
            <a:pPr marL="457200" indent="-457200" algn="just" rtl="1">
              <a:buAutoNum type="arabicPeriod"/>
            </a:pPr>
            <a:endParaRPr lang="fa-IR" sz="2400" dirty="0"/>
          </a:p>
          <a:p>
            <a:pPr algn="just" rtl="1"/>
            <a:r>
              <a:rPr lang="fa-IR" sz="2400" dirty="0"/>
              <a:t>مضمون این اصل ان است که برای ایجاد تغییر در اعمال و رفتار ،باید فرد را از درون دچار تحول ساخت. </a:t>
            </a:r>
          </a:p>
          <a:p>
            <a:pPr algn="just" rtl="1"/>
            <a:r>
              <a:rPr lang="fa-IR" sz="2400" dirty="0"/>
              <a:t>روش های پدرد اوردن این تحول هم ناظر به «فکر» و هم ناظر به «عزم» نوجوان است</a:t>
            </a:r>
            <a:r>
              <a:rPr lang="fa-IR" sz="2400" dirty="0" smtClean="0"/>
              <a:t>.</a:t>
            </a:r>
          </a:p>
          <a:p>
            <a:pPr algn="just" rtl="1"/>
            <a:endParaRPr lang="fa-IR" sz="2400" b="1" dirty="0"/>
          </a:p>
          <a:p>
            <a:pPr algn="just" rtl="1"/>
            <a:r>
              <a:rPr lang="fa-IR" sz="2400" b="1" dirty="0">
                <a:solidFill>
                  <a:srgbClr val="FFC000"/>
                </a:solidFill>
              </a:rPr>
              <a:t>2</a:t>
            </a:r>
            <a:r>
              <a:rPr lang="fa-IR" sz="2400" b="1" dirty="0" smtClean="0">
                <a:solidFill>
                  <a:srgbClr val="FFC000"/>
                </a:solidFill>
              </a:rPr>
              <a:t>.  </a:t>
            </a:r>
            <a:r>
              <a:rPr lang="fa-IR" sz="2400" b="1" dirty="0">
                <a:solidFill>
                  <a:srgbClr val="FFC000"/>
                </a:solidFill>
              </a:rPr>
              <a:t>اصل مسوولیت و روش ابتلا: </a:t>
            </a:r>
            <a:endParaRPr lang="fa-IR" sz="2400" b="1" dirty="0" smtClean="0">
              <a:solidFill>
                <a:srgbClr val="FFC000"/>
              </a:solidFill>
            </a:endParaRPr>
          </a:p>
          <a:p>
            <a:pPr algn="just" rtl="1"/>
            <a:endParaRPr lang="fa-IR" sz="2400" dirty="0"/>
          </a:p>
          <a:p>
            <a:pPr algn="just" rtl="1"/>
            <a:r>
              <a:rPr lang="fa-IR" sz="2400" dirty="0"/>
              <a:t>در این مرحله روش «مواجهه با نتایج اعمال » و روش «ابتلا» مورد استفاده قرار میگیرد. </a:t>
            </a:r>
          </a:p>
          <a:p>
            <a:pPr algn="just" rtl="1"/>
            <a:r>
              <a:rPr lang="fa-IR" sz="2400" dirty="0"/>
              <a:t>در این مرحله فرد در موقعیت های مختلف قرار میگیرد و شرایط دشوار و سهل را پشی پایش گذاشت تا بتواند علی رغم اقتضای شرایط ، عمل کند و این همان الزام درونی و مسوولیت است </a:t>
            </a:r>
            <a:r>
              <a:rPr lang="fa-IR" sz="2400" dirty="0" smtClean="0"/>
              <a:t>.</a:t>
            </a:r>
          </a:p>
          <a:p>
            <a:pPr algn="just" rtl="1"/>
            <a:endParaRPr lang="fa-IR" sz="2400" b="1" dirty="0">
              <a:solidFill>
                <a:srgbClr val="FFC000"/>
              </a:solidFill>
            </a:endParaRPr>
          </a:p>
          <a:p>
            <a:pPr algn="just" rtl="1"/>
            <a:r>
              <a:rPr lang="fa-IR" sz="2400" b="1" dirty="0">
                <a:solidFill>
                  <a:srgbClr val="FFC000"/>
                </a:solidFill>
              </a:rPr>
              <a:t>3</a:t>
            </a:r>
            <a:r>
              <a:rPr lang="fa-IR" sz="2400" b="1" dirty="0" smtClean="0">
                <a:solidFill>
                  <a:srgbClr val="FFC000"/>
                </a:solidFill>
              </a:rPr>
              <a:t>.  </a:t>
            </a:r>
            <a:r>
              <a:rPr lang="fa-IR" sz="2400" b="1" dirty="0">
                <a:solidFill>
                  <a:srgbClr val="FFC000"/>
                </a:solidFill>
              </a:rPr>
              <a:t>اصل تعقل و روش های تزکیه و تعلیم حکمت </a:t>
            </a:r>
            <a:r>
              <a:rPr lang="fa-IR" sz="2400" b="1" dirty="0" smtClean="0">
                <a:solidFill>
                  <a:srgbClr val="FFC000"/>
                </a:solidFill>
              </a:rPr>
              <a:t>:</a:t>
            </a:r>
          </a:p>
          <a:p>
            <a:pPr algn="just" rtl="1"/>
            <a:endParaRPr lang="fa-IR" sz="2400" dirty="0"/>
          </a:p>
          <a:p>
            <a:pPr algn="just" rtl="1"/>
            <a:r>
              <a:rPr lang="fa-IR" sz="2400" dirty="0"/>
              <a:t>طبق این اصل باید نوجوان که به استقلال فکری رسیده است ، به تفکر صحیح و تعقل رهنمون شود و راههای دوری از هوا وهوس را به نوجوانان بیاموزیم که </a:t>
            </a:r>
            <a:r>
              <a:rPr lang="fa-IR" sz="2400" dirty="0" smtClean="0"/>
              <a:t>حاصل </a:t>
            </a:r>
            <a:r>
              <a:rPr lang="fa-IR" sz="2400" dirty="0"/>
              <a:t>تسلط بر کشش های درونی ، تزکیه است و به میزانی که تزکیه حاصل شود ، تعقل میسر میگردد.</a:t>
            </a:r>
          </a:p>
        </p:txBody>
      </p:sp>
    </p:spTree>
    <p:extLst>
      <p:ext uri="{BB962C8B-B14F-4D97-AF65-F5344CB8AC3E}">
        <p14:creationId xmlns:p14="http://schemas.microsoft.com/office/powerpoint/2010/main" val="2734799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18</a:t>
            </a:fld>
            <a:endParaRPr lang="en-US" dirty="0"/>
          </a:p>
        </p:txBody>
      </p:sp>
      <p:sp>
        <p:nvSpPr>
          <p:cNvPr id="3" name="Rectangle 2"/>
          <p:cNvSpPr/>
          <p:nvPr/>
        </p:nvSpPr>
        <p:spPr>
          <a:xfrm>
            <a:off x="1110343" y="828286"/>
            <a:ext cx="8856617" cy="5693866"/>
          </a:xfrm>
          <a:prstGeom prst="rect">
            <a:avLst/>
          </a:prstGeom>
        </p:spPr>
        <p:txBody>
          <a:bodyPr wrap="square">
            <a:spAutoFit/>
          </a:bodyPr>
          <a:lstStyle/>
          <a:p>
            <a:pPr algn="just" rtl="1"/>
            <a:r>
              <a:rPr lang="fa-IR" sz="2800" b="1" dirty="0">
                <a:solidFill>
                  <a:srgbClr val="FFC000"/>
                </a:solidFill>
              </a:rPr>
              <a:t>مرحله سوم : ایمان </a:t>
            </a:r>
          </a:p>
          <a:p>
            <a:pPr algn="just" rtl="1"/>
            <a:r>
              <a:rPr lang="fa-IR" sz="2400" dirty="0"/>
              <a:t>ایمان در مرتبه ای به دل راه می یابد و در مرتبه ای دیگر، در دل ریشه می دواند. راه یافتن، رفتنی است که بازگشت نیز در پی تواند داشت، چنان که برخی از دل ها محل آمد و شد پیاپی ایمان و کفر است، اما ریشه دواندن ، رفتنی است بی بازگشت. </a:t>
            </a:r>
            <a:endParaRPr lang="fa-IR" sz="2400" dirty="0" smtClean="0"/>
          </a:p>
          <a:p>
            <a:pPr algn="just" rtl="1"/>
            <a:endParaRPr lang="fa-IR" sz="2400" dirty="0"/>
          </a:p>
          <a:p>
            <a:pPr algn="just" rtl="1"/>
            <a:r>
              <a:rPr lang="fa-IR" sz="2400" dirty="0"/>
              <a:t>مراد از ایمان در این مرحله ریشه دواندن و ثبات ایمان در دل، مورد نظر است. اگر از حیث سنین زندگی به این مرحله نظر کنیم، باید بگوییم که هر چند نمی توان محدوده ی سنی ویژه ای بر آن قایل شد، اما عموماً و غالباً موطن مناسب برای این مرحله، دهه ی سوم زندگی است. این دهه که از حیث مراحل تطورات وسع انسان «مرحله اعتدال» نامیده شده بود از حیث مراحل تربیت، مرحله ثبات ایمان نام می گیرد</a:t>
            </a:r>
            <a:r>
              <a:rPr lang="fa-IR" sz="2400" dirty="0" smtClean="0"/>
              <a:t>.</a:t>
            </a:r>
          </a:p>
          <a:p>
            <a:pPr algn="just" rtl="1"/>
            <a:endParaRPr lang="fa-IR" sz="2400" dirty="0"/>
          </a:p>
          <a:p>
            <a:pPr algn="just" rtl="1"/>
            <a:r>
              <a:rPr lang="fa-IR" sz="2400" b="1" dirty="0">
                <a:solidFill>
                  <a:srgbClr val="FFC000"/>
                </a:solidFill>
              </a:rPr>
              <a:t>ویژگی های این مرحله عبارت اند از :</a:t>
            </a:r>
          </a:p>
          <a:p>
            <a:pPr algn="just" rtl="1"/>
            <a:r>
              <a:rPr lang="fa-IR" sz="2400" dirty="0">
                <a:solidFill>
                  <a:srgbClr val="FFC000"/>
                </a:solidFill>
              </a:rPr>
              <a:t>الف – </a:t>
            </a:r>
            <a:r>
              <a:rPr lang="fa-IR" sz="2400" dirty="0"/>
              <a:t>گسترش یافتن ذهن و اندیشه ی فرد نسبت به معارف و حقایق الهی به طور </a:t>
            </a:r>
            <a:r>
              <a:rPr lang="fa-IR" sz="2400" dirty="0" smtClean="0"/>
              <a:t>تفصیل</a:t>
            </a:r>
            <a:endParaRPr lang="fa-IR" sz="2400" dirty="0"/>
          </a:p>
          <a:p>
            <a:pPr algn="just" rtl="1"/>
            <a:r>
              <a:rPr lang="fa-IR" sz="2400" dirty="0">
                <a:solidFill>
                  <a:srgbClr val="FFC000"/>
                </a:solidFill>
              </a:rPr>
              <a:t>ب-</a:t>
            </a:r>
            <a:r>
              <a:rPr lang="fa-IR" sz="2400" dirty="0"/>
              <a:t> اعتقاد و باور تفصیلی قلبی نسبت به آگاهی های مزبور</a:t>
            </a:r>
          </a:p>
          <a:p>
            <a:pPr algn="just" rtl="1"/>
            <a:r>
              <a:rPr lang="fa-IR" sz="2400" dirty="0">
                <a:solidFill>
                  <a:srgbClr val="FFC000"/>
                </a:solidFill>
              </a:rPr>
              <a:t>ج-</a:t>
            </a:r>
            <a:r>
              <a:rPr lang="fa-IR" sz="2400" dirty="0"/>
              <a:t> انجام عمل صالح</a:t>
            </a:r>
          </a:p>
        </p:txBody>
      </p:sp>
    </p:spTree>
    <p:extLst>
      <p:ext uri="{BB962C8B-B14F-4D97-AF65-F5344CB8AC3E}">
        <p14:creationId xmlns:p14="http://schemas.microsoft.com/office/powerpoint/2010/main" val="1005724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19</a:t>
            </a:fld>
            <a:endParaRPr lang="en-US" dirty="0"/>
          </a:p>
        </p:txBody>
      </p:sp>
      <p:sp>
        <p:nvSpPr>
          <p:cNvPr id="3" name="Rectangle 2"/>
          <p:cNvSpPr/>
          <p:nvPr/>
        </p:nvSpPr>
        <p:spPr>
          <a:xfrm>
            <a:off x="725215" y="117566"/>
            <a:ext cx="9627325" cy="7109639"/>
          </a:xfrm>
          <a:prstGeom prst="rect">
            <a:avLst/>
          </a:prstGeom>
        </p:spPr>
        <p:txBody>
          <a:bodyPr wrap="square">
            <a:spAutoFit/>
          </a:bodyPr>
          <a:lstStyle/>
          <a:p>
            <a:pPr algn="just" rtl="1"/>
            <a:r>
              <a:rPr lang="fa-IR" sz="2400" b="1" dirty="0" smtClean="0"/>
              <a:t>اصولی </a:t>
            </a:r>
            <a:r>
              <a:rPr lang="fa-IR" sz="2400" b="1" dirty="0"/>
              <a:t>که در مرحله ایمان باید مورد توجه قرار داد عبارت است از </a:t>
            </a:r>
            <a:r>
              <a:rPr lang="fa-IR" sz="2400" b="1" dirty="0" smtClean="0"/>
              <a:t>:</a:t>
            </a:r>
            <a:endParaRPr lang="fa-IR" sz="2400" b="1" dirty="0"/>
          </a:p>
          <a:p>
            <a:pPr algn="just" rtl="1"/>
            <a:r>
              <a:rPr lang="fa-IR" sz="2400" b="1" dirty="0">
                <a:solidFill>
                  <a:srgbClr val="FFC000"/>
                </a:solidFill>
              </a:rPr>
              <a:t>1. اصل تغییر ظاهر و روش تحمیل به نفس :</a:t>
            </a:r>
          </a:p>
          <a:p>
            <a:pPr algn="just" rtl="1"/>
            <a:r>
              <a:rPr lang="fa-IR" sz="2400" dirty="0"/>
              <a:t>به کار بستن روش تحمیل به نفس مستلزم حصول میزان قابل توجهی از کفّ نفس خواهد بود، حاصل تحمیل بر اعمال خویش ،ظهور وضعیتی درونی است که ان را در مرحله حاضر «تثبیت ایمان» نامیده ایم.</a:t>
            </a:r>
          </a:p>
          <a:p>
            <a:pPr algn="just" rtl="1"/>
            <a:endParaRPr lang="fa-IR" sz="2400" b="1" dirty="0" smtClean="0">
              <a:solidFill>
                <a:srgbClr val="FFC000"/>
              </a:solidFill>
            </a:endParaRPr>
          </a:p>
          <a:p>
            <a:pPr algn="just" rtl="1"/>
            <a:r>
              <a:rPr lang="fa-IR" sz="2400" b="1" dirty="0" smtClean="0">
                <a:solidFill>
                  <a:srgbClr val="FFC000"/>
                </a:solidFill>
              </a:rPr>
              <a:t>2</a:t>
            </a:r>
            <a:r>
              <a:rPr lang="fa-IR" sz="2400" b="1" dirty="0">
                <a:solidFill>
                  <a:srgbClr val="FFC000"/>
                </a:solidFill>
              </a:rPr>
              <a:t>. اصل تحول باطن و روش اعطای بینش :</a:t>
            </a:r>
          </a:p>
          <a:p>
            <a:pPr algn="just" rtl="1"/>
            <a:r>
              <a:rPr lang="fa-IR" sz="2400" dirty="0"/>
              <a:t>در این مرحله که تعمیق و گستردن ایمان مورد نظر است ،باید فرد را با منظر وسیع تری به نگریستن در مسائل انسان و جهان فراخواند.</a:t>
            </a:r>
          </a:p>
          <a:p>
            <a:pPr algn="just" rtl="1"/>
            <a:endParaRPr lang="fa-IR" sz="2400" b="1" dirty="0" smtClean="0">
              <a:solidFill>
                <a:srgbClr val="FFC000"/>
              </a:solidFill>
            </a:endParaRPr>
          </a:p>
          <a:p>
            <a:pPr algn="just" rtl="1"/>
            <a:r>
              <a:rPr lang="fa-IR" sz="2400" b="1" dirty="0" smtClean="0">
                <a:solidFill>
                  <a:srgbClr val="FFC000"/>
                </a:solidFill>
              </a:rPr>
              <a:t>3.اصل </a:t>
            </a:r>
            <a:r>
              <a:rPr lang="fa-IR" sz="2400" b="1" dirty="0">
                <a:solidFill>
                  <a:srgbClr val="FFC000"/>
                </a:solidFill>
              </a:rPr>
              <a:t>مداومت و محافظت بر عمل و روش فریضه سازی و محاسبه ی نفس:</a:t>
            </a:r>
          </a:p>
          <a:p>
            <a:pPr algn="just" rtl="1"/>
            <a:r>
              <a:rPr lang="fa-IR" sz="2400" dirty="0"/>
              <a:t>مداومت و محافظت در این مرحله مورد نیاز است ،از این رو فریضه سازی ار حد فرایض الهی در میگذرد و فرد از فرط مداومت وحافظت بر عمل ، آنچه را که خداوند فریضه قرار نداده ،خود بر خود فریضه میکند</a:t>
            </a:r>
            <a:r>
              <a:rPr lang="fa-IR" sz="2400" dirty="0" smtClean="0"/>
              <a:t>.</a:t>
            </a:r>
          </a:p>
          <a:p>
            <a:pPr algn="just" rtl="1"/>
            <a:endParaRPr lang="fa-IR" sz="2400" b="1" dirty="0">
              <a:solidFill>
                <a:srgbClr val="FFC000"/>
              </a:solidFill>
            </a:endParaRPr>
          </a:p>
          <a:p>
            <a:pPr algn="just" rtl="1"/>
            <a:r>
              <a:rPr lang="fa-IR" sz="2400" b="1" dirty="0" smtClean="0">
                <a:solidFill>
                  <a:srgbClr val="FFC000"/>
                </a:solidFill>
              </a:rPr>
              <a:t>4. </a:t>
            </a:r>
            <a:r>
              <a:rPr lang="fa-IR" sz="2400" b="1" dirty="0">
                <a:solidFill>
                  <a:srgbClr val="FFC000"/>
                </a:solidFill>
              </a:rPr>
              <a:t>اصل مسوولیت و روش تحریک ایمان :</a:t>
            </a:r>
          </a:p>
          <a:p>
            <a:pPr algn="just" rtl="1"/>
            <a:r>
              <a:rPr lang="fa-IR" sz="2400" dirty="0"/>
              <a:t>روشی که در این مرحله قابل استفاده است روش تحریک ایمان و به عبارت دیگر برانگیختن احساس تکلیف در فرد است.</a:t>
            </a:r>
          </a:p>
          <a:p>
            <a:pPr algn="just" rtl="1"/>
            <a:endParaRPr lang="fa-IR" sz="2400" dirty="0"/>
          </a:p>
        </p:txBody>
      </p:sp>
    </p:spTree>
    <p:extLst>
      <p:ext uri="{BB962C8B-B14F-4D97-AF65-F5344CB8AC3E}">
        <p14:creationId xmlns:p14="http://schemas.microsoft.com/office/powerpoint/2010/main" val="2390438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D57F1E4F-1CFF-5643-939E-02111984F565}" type="slidenum">
              <a:rPr lang="en-US" smtClean="0"/>
              <a:t>2</a:t>
            </a:fld>
            <a:endParaRPr lang="en-US" dirty="0"/>
          </a:p>
        </p:txBody>
      </p:sp>
      <p:sp>
        <p:nvSpPr>
          <p:cNvPr id="4" name="TextBox 3"/>
          <p:cNvSpPr txBox="1"/>
          <p:nvPr/>
        </p:nvSpPr>
        <p:spPr>
          <a:xfrm>
            <a:off x="496388" y="1225689"/>
            <a:ext cx="10864168" cy="3139321"/>
          </a:xfrm>
          <a:prstGeom prst="rect">
            <a:avLst/>
          </a:prstGeom>
          <a:noFill/>
        </p:spPr>
        <p:txBody>
          <a:bodyPr wrap="square" rtlCol="1">
            <a:spAutoFit/>
          </a:bodyPr>
          <a:lstStyle/>
          <a:p>
            <a:pPr algn="just" rtl="1"/>
            <a:r>
              <a:rPr lang="fa-IR" sz="3600" dirty="0" smtClean="0">
                <a:solidFill>
                  <a:srgbClr val="FFFF00"/>
                </a:solidFill>
                <a:latin typeface="Aldhabi" panose="01000000000000000000" pitchFamily="2" charset="-78"/>
                <a:cs typeface="Aldhabi" panose="01000000000000000000" pitchFamily="2" charset="-78"/>
              </a:rPr>
              <a:t>        کتاب نگاهی دوباره به تربیت اسلامی</a:t>
            </a:r>
          </a:p>
          <a:p>
            <a:pPr algn="just" rtl="1"/>
            <a:endParaRPr lang="fa-IR" sz="3600" dirty="0" smtClean="0">
              <a:solidFill>
                <a:srgbClr val="FFFF00"/>
              </a:solidFill>
              <a:latin typeface="Aldhabi" panose="01000000000000000000" pitchFamily="2" charset="-78"/>
              <a:cs typeface="Aldhabi" panose="01000000000000000000" pitchFamily="2" charset="-78"/>
            </a:endParaRPr>
          </a:p>
          <a:p>
            <a:pPr algn="just" rtl="1"/>
            <a:r>
              <a:rPr lang="fa-IR" sz="3600" dirty="0" smtClean="0">
                <a:solidFill>
                  <a:srgbClr val="FFFF00"/>
                </a:solidFill>
                <a:latin typeface="Aldhabi" panose="01000000000000000000" pitchFamily="2" charset="-78"/>
                <a:cs typeface="Aldhabi" panose="01000000000000000000" pitchFamily="2" charset="-78"/>
              </a:rPr>
              <a:t>                            فصل پنجم :  </a:t>
            </a:r>
            <a:r>
              <a:rPr lang="fa-IR" sz="3600" dirty="0">
                <a:solidFill>
                  <a:srgbClr val="FFFF00"/>
                </a:solidFill>
                <a:latin typeface="Aldhabi" panose="01000000000000000000" pitchFamily="2" charset="-78"/>
                <a:cs typeface="Aldhabi" panose="01000000000000000000" pitchFamily="2" charset="-78"/>
              </a:rPr>
              <a:t>مراحل </a:t>
            </a:r>
            <a:r>
              <a:rPr lang="fa-IR" sz="3600" dirty="0" smtClean="0">
                <a:solidFill>
                  <a:srgbClr val="FFFF00"/>
                </a:solidFill>
                <a:latin typeface="Aldhabi" panose="01000000000000000000" pitchFamily="2" charset="-78"/>
                <a:cs typeface="Aldhabi" panose="01000000000000000000" pitchFamily="2" charset="-78"/>
              </a:rPr>
              <a:t>تربیت</a:t>
            </a:r>
          </a:p>
          <a:p>
            <a:pPr algn="just" rtl="1"/>
            <a:endParaRPr lang="fa-IR" sz="3600" dirty="0">
              <a:solidFill>
                <a:srgbClr val="FFFF00"/>
              </a:solidFill>
              <a:latin typeface="Aldhabi" panose="01000000000000000000" pitchFamily="2" charset="-78"/>
              <a:cs typeface="Aldhabi" panose="01000000000000000000" pitchFamily="2" charset="-78"/>
            </a:endParaRPr>
          </a:p>
          <a:p>
            <a:pPr algn="just" rtl="1"/>
            <a:endParaRPr lang="fa-IR" sz="5400" dirty="0">
              <a:solidFill>
                <a:srgbClr val="FFFF00"/>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1204350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20</a:t>
            </a:fld>
            <a:endParaRPr lang="en-US" dirty="0"/>
          </a:p>
        </p:txBody>
      </p:sp>
      <p:sp>
        <p:nvSpPr>
          <p:cNvPr id="3" name="Rectangle 2"/>
          <p:cNvSpPr/>
          <p:nvPr/>
        </p:nvSpPr>
        <p:spPr>
          <a:xfrm>
            <a:off x="1293223" y="295729"/>
            <a:ext cx="8948057" cy="6370975"/>
          </a:xfrm>
          <a:prstGeom prst="rect">
            <a:avLst/>
          </a:prstGeom>
        </p:spPr>
        <p:txBody>
          <a:bodyPr wrap="square">
            <a:spAutoFit/>
          </a:bodyPr>
          <a:lstStyle/>
          <a:p>
            <a:pPr algn="just" rtl="1"/>
            <a:r>
              <a:rPr lang="fa-IR" sz="2800" b="1" dirty="0" smtClean="0">
                <a:solidFill>
                  <a:srgbClr val="FFC000"/>
                </a:solidFill>
              </a:rPr>
              <a:t>مرحله </a:t>
            </a:r>
            <a:r>
              <a:rPr lang="fa-IR" sz="2800" b="1" dirty="0">
                <a:solidFill>
                  <a:srgbClr val="FFC000"/>
                </a:solidFill>
              </a:rPr>
              <a:t>چهارم : تقوا </a:t>
            </a:r>
            <a:endParaRPr lang="fa-IR" sz="2800" b="1" dirty="0" smtClean="0">
              <a:solidFill>
                <a:srgbClr val="FFC000"/>
              </a:solidFill>
            </a:endParaRPr>
          </a:p>
          <a:p>
            <a:pPr algn="just" rtl="1"/>
            <a:endParaRPr lang="fa-IR" sz="2400" dirty="0"/>
          </a:p>
          <a:p>
            <a:pPr algn="just" rtl="1"/>
            <a:r>
              <a:rPr lang="fa-IR" sz="2400" dirty="0"/>
              <a:t>پس از ثبات و استقرار ایمان، مرحله دیگری ظهور می کند که به منزله ثمره ی آن ایمان استوار است و آن رامرحله ی تقوا نامیده اند. در این جا </a:t>
            </a:r>
            <a:r>
              <a:rPr lang="fa-IR" sz="2400" dirty="0" smtClean="0"/>
              <a:t>مراد ، </a:t>
            </a:r>
            <a:r>
              <a:rPr lang="fa-IR" sz="2400" dirty="0"/>
              <a:t>«حق تقوا» است که مرتبه ای رفیع محسوب می شود در باب مرحله ی حاضر نیز نمی توان محدوده سنی قاطعی به دست داد، اما عموماً و غالباً مناسب ترین فصل برای آن، دهه ی چهارم زندگی است</a:t>
            </a:r>
            <a:r>
              <a:rPr lang="fa-IR" sz="2400" dirty="0" smtClean="0"/>
              <a:t>.</a:t>
            </a:r>
          </a:p>
          <a:p>
            <a:pPr algn="just" rtl="1"/>
            <a:endParaRPr lang="fa-IR" sz="2400" dirty="0"/>
          </a:p>
          <a:p>
            <a:pPr algn="just" rtl="1"/>
            <a:r>
              <a:rPr lang="fa-IR" sz="2400" dirty="0"/>
              <a:t>ویژگی های بارز این مرحله در سخنی از امام صادق (ع) برای تبیین و تفسیر حق تقوا آمده است</a:t>
            </a:r>
            <a:r>
              <a:rPr lang="fa-IR" sz="2400" dirty="0" smtClean="0"/>
              <a:t>.</a:t>
            </a:r>
          </a:p>
          <a:p>
            <a:pPr algn="just" rtl="1"/>
            <a:endParaRPr lang="fa-IR" sz="2400" dirty="0"/>
          </a:p>
          <a:p>
            <a:pPr algn="just" rtl="1"/>
            <a:r>
              <a:rPr lang="fa-IR" sz="2400" dirty="0"/>
              <a:t>ابوبصیر درباره ی این آیه </a:t>
            </a:r>
            <a:r>
              <a:rPr lang="fa-IR" sz="2400" dirty="0">
                <a:solidFill>
                  <a:srgbClr val="FFC000"/>
                </a:solidFill>
              </a:rPr>
              <a:t>که « خدا را آن چنان که حق تقوا است تقوا بورزید»</a:t>
            </a:r>
            <a:r>
              <a:rPr lang="fa-IR" sz="2400" dirty="0"/>
              <a:t> از امام صادق (ع) سوال کرد. ایشان فرمود: در مرتبه ی حق تقوا، طاعت بی عصیان، ذکر بی نسیان و شکر بی کفران موجود است.</a:t>
            </a:r>
          </a:p>
          <a:p>
            <a:pPr algn="just" rtl="1"/>
            <a:endParaRPr lang="fa-IR" sz="2400" dirty="0" smtClean="0"/>
          </a:p>
          <a:p>
            <a:pPr algn="just" rtl="1"/>
            <a:r>
              <a:rPr lang="fa-IR" sz="2400" dirty="0" smtClean="0"/>
              <a:t>چنان </a:t>
            </a:r>
            <a:r>
              <a:rPr lang="fa-IR" sz="2400" dirty="0"/>
              <a:t>که از این روایت بر می اید ، در این حد از تحول تربیتی ،فرد تسلط کامل بر حالات و اعمال و افکار خود دارد ، کسی که در این مرحله پاگذاشته هرچه در توان دارد به ثمر می نشاند (شکر بی کفران )، نسبت به خواست خدا در حالت تسلیم و رضا </a:t>
            </a:r>
            <a:r>
              <a:rPr lang="fa-IR" sz="2400" dirty="0" smtClean="0"/>
              <a:t>است.</a:t>
            </a:r>
            <a:endParaRPr lang="fa-IR" sz="2400" dirty="0"/>
          </a:p>
        </p:txBody>
      </p:sp>
    </p:spTree>
    <p:extLst>
      <p:ext uri="{BB962C8B-B14F-4D97-AF65-F5344CB8AC3E}">
        <p14:creationId xmlns:p14="http://schemas.microsoft.com/office/powerpoint/2010/main" val="116458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21</a:t>
            </a:fld>
            <a:endParaRPr lang="en-US" dirty="0"/>
          </a:p>
        </p:txBody>
      </p:sp>
      <p:sp>
        <p:nvSpPr>
          <p:cNvPr id="3" name="Rectangle 2"/>
          <p:cNvSpPr/>
          <p:nvPr/>
        </p:nvSpPr>
        <p:spPr>
          <a:xfrm>
            <a:off x="764403" y="1246296"/>
            <a:ext cx="9692640" cy="4955203"/>
          </a:xfrm>
          <a:prstGeom prst="rect">
            <a:avLst/>
          </a:prstGeom>
        </p:spPr>
        <p:txBody>
          <a:bodyPr wrap="square">
            <a:spAutoFit/>
          </a:bodyPr>
          <a:lstStyle/>
          <a:p>
            <a:pPr algn="just" rtl="1"/>
            <a:r>
              <a:rPr lang="fa-IR" sz="2400" b="1" dirty="0"/>
              <a:t>اصل ویژه ای که اختصاص به این مرحله دارد عبارت است از </a:t>
            </a:r>
            <a:r>
              <a:rPr lang="fa-IR" sz="2400" b="1" dirty="0" smtClean="0"/>
              <a:t>:</a:t>
            </a:r>
          </a:p>
          <a:p>
            <a:pPr algn="just" rtl="1"/>
            <a:endParaRPr lang="en-US" sz="2400" b="1" dirty="0"/>
          </a:p>
          <a:p>
            <a:pPr algn="just" rtl="1"/>
            <a:r>
              <a:rPr lang="fa-IR" sz="2400" b="1" dirty="0">
                <a:solidFill>
                  <a:srgbClr val="FFC000"/>
                </a:solidFill>
              </a:rPr>
              <a:t>اصل سبقت و روش تکلیف در غایت وسع </a:t>
            </a:r>
            <a:endParaRPr lang="fa-IR" sz="2400" b="1" dirty="0" smtClean="0">
              <a:solidFill>
                <a:srgbClr val="FFC000"/>
              </a:solidFill>
            </a:endParaRPr>
          </a:p>
          <a:p>
            <a:pPr algn="just" rtl="1"/>
            <a:endParaRPr lang="en-US" sz="2400" b="1" dirty="0">
              <a:solidFill>
                <a:srgbClr val="FFC000"/>
              </a:solidFill>
            </a:endParaRPr>
          </a:p>
          <a:p>
            <a:pPr algn="just" rtl="1"/>
            <a:r>
              <a:rPr lang="fa-IR" sz="2400" dirty="0"/>
              <a:t>در این مرحله هنگام ان رسیده است که فرد به اوج بیندیشد . اصل سبقت ،پیشی جستن از دیگران و پیشتر و پیشتر رفتن ، اصلی است که باید بر تدابیر تربیتی دراین مرحله سایه افکند.</a:t>
            </a:r>
            <a:endParaRPr lang="en-US" sz="2400" dirty="0"/>
          </a:p>
          <a:p>
            <a:pPr algn="just" rtl="1"/>
            <a:r>
              <a:rPr lang="fa-IR" sz="2400" dirty="0"/>
              <a:t> </a:t>
            </a:r>
            <a:endParaRPr lang="en-US" sz="2400" dirty="0"/>
          </a:p>
          <a:p>
            <a:pPr algn="just" rtl="1"/>
            <a:r>
              <a:rPr lang="fa-IR" sz="2800" b="1" dirty="0">
                <a:solidFill>
                  <a:srgbClr val="FFC000"/>
                </a:solidFill>
              </a:rPr>
              <a:t>مرحله پنجم : </a:t>
            </a:r>
            <a:r>
              <a:rPr lang="fa-IR" sz="2800" b="1" dirty="0" smtClean="0">
                <a:solidFill>
                  <a:srgbClr val="FFC000"/>
                </a:solidFill>
              </a:rPr>
              <a:t>یقین</a:t>
            </a:r>
          </a:p>
          <a:p>
            <a:pPr algn="just" rtl="1"/>
            <a:endParaRPr lang="en-US" sz="2400" dirty="0"/>
          </a:p>
          <a:p>
            <a:pPr algn="just" rtl="1"/>
            <a:r>
              <a:rPr lang="fa-IR" sz="2400" dirty="0"/>
              <a:t>«وَكَذَلِكَ نُرِي إِبْرَاهِيمَ مَلَكُوتَ السَّمَاوَاتِ وَالأَرْضِ وَلِيَكُونَ مِنَ الْمُوقِنِينَ</a:t>
            </a:r>
            <a:r>
              <a:rPr lang="fa-IR" sz="2400" dirty="0" smtClean="0"/>
              <a:t>»</a:t>
            </a:r>
          </a:p>
          <a:p>
            <a:pPr algn="just" rtl="1"/>
            <a:endParaRPr lang="en-US" sz="2400" dirty="0"/>
          </a:p>
          <a:p>
            <a:pPr algn="just" rtl="1"/>
            <a:r>
              <a:rPr lang="fa-IR" sz="2400" dirty="0"/>
              <a:t>«و بدين سان ملكوت آسمان‏ها و زمين را به ابراهيم نشان مى‏داديم تا [بصيرت يابد] و تا از اهل يقين شود»(الانعام 75)</a:t>
            </a:r>
            <a:endParaRPr lang="en-US" sz="2400" dirty="0"/>
          </a:p>
        </p:txBody>
      </p:sp>
    </p:spTree>
    <p:extLst>
      <p:ext uri="{BB962C8B-B14F-4D97-AF65-F5344CB8AC3E}">
        <p14:creationId xmlns:p14="http://schemas.microsoft.com/office/powerpoint/2010/main" val="842772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57F1E4F-1CFF-5643-939E-02111984F565}" type="slidenum">
              <a:rPr lang="en-US" smtClean="0"/>
              <a:t>22</a:t>
            </a:fld>
            <a:endParaRPr lang="en-US" dirty="0"/>
          </a:p>
        </p:txBody>
      </p:sp>
      <p:sp>
        <p:nvSpPr>
          <p:cNvPr id="3" name="Rectangle 2"/>
          <p:cNvSpPr/>
          <p:nvPr/>
        </p:nvSpPr>
        <p:spPr>
          <a:xfrm>
            <a:off x="770709" y="431074"/>
            <a:ext cx="9418320" cy="5845126"/>
          </a:xfrm>
          <a:prstGeom prst="rect">
            <a:avLst/>
          </a:prstGeom>
        </p:spPr>
        <p:txBody>
          <a:bodyPr wrap="square">
            <a:spAutoFit/>
          </a:bodyPr>
          <a:lstStyle/>
          <a:p>
            <a:pPr algn="just" rtl="1">
              <a:lnSpc>
                <a:spcPct val="107000"/>
              </a:lnSpc>
              <a:spcAft>
                <a:spcPts val="800"/>
              </a:spcAft>
            </a:pPr>
            <a:r>
              <a:rPr lang="fa-IR" sz="2400" dirty="0">
                <a:latin typeface="Calibri" panose="020F0502020204030204" pitchFamily="34" charset="0"/>
                <a:ea typeface="Calibri" panose="020F0502020204030204" pitchFamily="34" charset="0"/>
                <a:cs typeface="B Nazanin" panose="00000400000000000000" pitchFamily="2" charset="-78"/>
              </a:rPr>
              <a:t>«أَلا إِنَّ أَوْلِيَاء اللّهِ لاَ خَوْفٌ عَلَيْهِمْ وَلاَ هُمْ يَحْزَنُونَ الَّذِينَ آمَنُواْ وَكَانُواْ يَتَّقُونَ</a:t>
            </a:r>
            <a:r>
              <a:rPr lang="fa-IR" sz="2400" dirty="0" smtClean="0">
                <a:latin typeface="Calibri" panose="020F0502020204030204" pitchFamily="34" charset="0"/>
                <a:ea typeface="Calibri" panose="020F0502020204030204" pitchFamily="34" charset="0"/>
                <a:cs typeface="B Nazanin" panose="00000400000000000000" pitchFamily="2" charset="-78"/>
              </a:rPr>
              <a:t>»</a:t>
            </a:r>
          </a:p>
          <a:p>
            <a:pPr algn="just" rtl="1">
              <a:lnSpc>
                <a:spcPct val="107000"/>
              </a:lnSpc>
              <a:spcAft>
                <a:spcPts val="800"/>
              </a:spcAft>
            </a:pPr>
            <a:endParaRPr lang="fa-IR" sz="2400" dirty="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r>
              <a:rPr lang="fa-IR" sz="2400" dirty="0" smtClean="0">
                <a:latin typeface="Calibri" panose="020F0502020204030204" pitchFamily="34" charset="0"/>
                <a:ea typeface="Calibri" panose="020F0502020204030204" pitchFamily="34" charset="0"/>
                <a:cs typeface="B Nazanin" panose="00000400000000000000" pitchFamily="2" charset="-78"/>
              </a:rPr>
              <a:t>«</a:t>
            </a:r>
            <a:r>
              <a:rPr lang="fa-IR" sz="2400" dirty="0">
                <a:latin typeface="Calibri" panose="020F0502020204030204" pitchFamily="34" charset="0"/>
                <a:ea typeface="Calibri" panose="020F0502020204030204" pitchFamily="34" charset="0"/>
                <a:cs typeface="B Nazanin" panose="00000400000000000000" pitchFamily="2" charset="-78"/>
              </a:rPr>
              <a:t>آگاه باشيد كه اولياى خدا را نه بيمى است و نه اندوهگين مى‏شوند،همانان كه ايمان آوردند و پرهيزكارى مى‏كردند»</a:t>
            </a:r>
            <a:endParaRPr lang="en-US" sz="2400" dirty="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endParaRPr lang="fa-IR" sz="2400" dirty="0" smtClean="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r>
              <a:rPr lang="fa-IR" sz="2400" dirty="0" smtClean="0">
                <a:latin typeface="Calibri" panose="020F0502020204030204" pitchFamily="34" charset="0"/>
                <a:ea typeface="Calibri" panose="020F0502020204030204" pitchFamily="34" charset="0"/>
                <a:cs typeface="B Nazanin" panose="00000400000000000000" pitchFamily="2" charset="-78"/>
              </a:rPr>
              <a:t>پس از مرحله تقوا، مرحله نهایی ربوبی شدن آدمی فرا می رسد و آن مرحله ی یقین و ایمان است و خداوند؛ طی کنندگان آن را «موقنین» نامیده است. در باب یقین نیز نمی توان از محدوده ی سنی معینی سخن گفت، اما نوعاً هنگامی که انسان سن چهل را پشت سر گذاشت و با کمال عقل همراه شد، می تواند در حیطه ی این مرحله قرار داده شود. مرحله ی یقین در اوج خود فی الواقع موهبتی است. به عبارت دیگر، اگر مراحل پیش از یک حیث دادنی بود و از حیث دیگر گرفتنی ، این مرحله تماماً دادنی است و موهبت الهی ان را ارزانی افراد لایق می کند.</a:t>
            </a:r>
          </a:p>
          <a:p>
            <a:pPr algn="just" rtl="1">
              <a:lnSpc>
                <a:spcPct val="107000"/>
              </a:lnSpc>
              <a:spcAft>
                <a:spcPts val="800"/>
              </a:spcAft>
            </a:pPr>
            <a:endParaRPr lang="en-US" sz="2400" dirty="0" smtClean="0">
              <a:latin typeface="Calibri" panose="020F0502020204030204" pitchFamily="34" charset="0"/>
              <a:ea typeface="Calibri" panose="020F0502020204030204" pitchFamily="34" charset="0"/>
              <a:cs typeface="B Nazanin" panose="00000400000000000000" pitchFamily="2" charset="-78"/>
            </a:endParaRPr>
          </a:p>
          <a:p>
            <a:pPr algn="just" rtl="1">
              <a:lnSpc>
                <a:spcPct val="107000"/>
              </a:lnSpc>
              <a:spcAft>
                <a:spcPts val="800"/>
              </a:spcAft>
            </a:pPr>
            <a:r>
              <a:rPr lang="fa-IR" sz="2400" dirty="0" smtClean="0">
                <a:latin typeface="Calibri" panose="020F0502020204030204" pitchFamily="34" charset="0"/>
                <a:ea typeface="Calibri" panose="020F0502020204030204" pitchFamily="34" charset="0"/>
                <a:cs typeface="B Nazanin" panose="00000400000000000000" pitchFamily="2" charset="-78"/>
              </a:rPr>
              <a:t>یقین </a:t>
            </a:r>
            <a:r>
              <a:rPr lang="fa-IR" sz="2400" dirty="0">
                <a:latin typeface="Calibri" panose="020F0502020204030204" pitchFamily="34" charset="0"/>
                <a:ea typeface="Calibri" panose="020F0502020204030204" pitchFamily="34" charset="0"/>
                <a:cs typeface="B Nazanin" panose="00000400000000000000" pitchFamily="2" charset="-78"/>
              </a:rPr>
              <a:t>علمی است در درجه ی بینهایت ، به نحوی که هیچ گونه شک و تردید در آن راه ندارد. </a:t>
            </a:r>
            <a:endParaRPr lang="en-US" sz="2400" dirty="0">
              <a:latin typeface="Calibri" panose="020F0502020204030204" pitchFamily="34" charset="0"/>
              <a:ea typeface="Calibri" panose="020F0502020204030204" pitchFamily="34" charset="0"/>
              <a:cs typeface="B Nazanin" panose="00000400000000000000" pitchFamily="2" charset="-78"/>
            </a:endParaRPr>
          </a:p>
        </p:txBody>
      </p:sp>
    </p:spTree>
    <p:extLst>
      <p:ext uri="{BB962C8B-B14F-4D97-AF65-F5344CB8AC3E}">
        <p14:creationId xmlns:p14="http://schemas.microsoft.com/office/powerpoint/2010/main" val="3083523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rtl="1"/>
            <a:fld id="{D57F1E4F-1CFF-5643-939E-02111984F565}" type="slidenum">
              <a:rPr lang="en-US" smtClean="0"/>
              <a:pPr rtl="1"/>
              <a:t>23</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6999646"/>
              </p:ext>
            </p:extLst>
          </p:nvPr>
        </p:nvGraphicFramePr>
        <p:xfrm>
          <a:off x="587829" y="295729"/>
          <a:ext cx="9764711" cy="6093709"/>
        </p:xfrm>
        <a:graphic>
          <a:graphicData uri="http://schemas.openxmlformats.org/drawingml/2006/table">
            <a:tbl>
              <a:tblPr firstRow="1" firstCol="1" bandRow="1">
                <a:tableStyleId>{BC89EF96-8CEA-46FF-86C4-4CE0E7609802}</a:tableStyleId>
              </a:tblPr>
              <a:tblGrid>
                <a:gridCol w="3828455">
                  <a:extLst>
                    <a:ext uri="{9D8B030D-6E8A-4147-A177-3AD203B41FA5}">
                      <a16:colId xmlns:a16="http://schemas.microsoft.com/office/drawing/2014/main" xmlns="" val="4228270337"/>
                    </a:ext>
                  </a:extLst>
                </a:gridCol>
                <a:gridCol w="2978534">
                  <a:extLst>
                    <a:ext uri="{9D8B030D-6E8A-4147-A177-3AD203B41FA5}">
                      <a16:colId xmlns:a16="http://schemas.microsoft.com/office/drawing/2014/main" xmlns="" val="3140314010"/>
                    </a:ext>
                  </a:extLst>
                </a:gridCol>
                <a:gridCol w="2957722">
                  <a:extLst>
                    <a:ext uri="{9D8B030D-6E8A-4147-A177-3AD203B41FA5}">
                      <a16:colId xmlns:a16="http://schemas.microsoft.com/office/drawing/2014/main" xmlns="" val="2195909725"/>
                    </a:ext>
                  </a:extLst>
                </a:gridCol>
              </a:tblGrid>
              <a:tr h="840740">
                <a:tc>
                  <a:txBody>
                    <a:bodyPr/>
                    <a:lstStyle/>
                    <a:p>
                      <a:pPr algn="ctr" rtl="1">
                        <a:lnSpc>
                          <a:spcPts val="2400"/>
                        </a:lnSpc>
                        <a:spcAft>
                          <a:spcPts val="0"/>
                        </a:spcAft>
                      </a:pPr>
                      <a:r>
                        <a:rPr lang="ar-SA" sz="2000" dirty="0">
                          <a:effectLst/>
                        </a:rPr>
                        <a:t>مراحل تربیت</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محدوده تقریبی سنی</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fa-IR" sz="2000" dirty="0">
                          <a:effectLst/>
                        </a:rPr>
                        <a:t>مراحل تطور وسع آدمی</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60754138"/>
                  </a:ext>
                </a:extLst>
              </a:tr>
              <a:tr h="991464">
                <a:tc>
                  <a:txBody>
                    <a:bodyPr/>
                    <a:lstStyle/>
                    <a:p>
                      <a:pPr algn="ctr" rtl="1">
                        <a:lnSpc>
                          <a:spcPts val="2400"/>
                        </a:lnSpc>
                        <a:spcAft>
                          <a:spcPts val="0"/>
                        </a:spcAft>
                      </a:pPr>
                      <a:r>
                        <a:rPr lang="ar-SA" sz="2000" dirty="0">
                          <a:effectLst/>
                        </a:rPr>
                        <a:t>1.تمهید:</a:t>
                      </a:r>
                      <a:endParaRPr lang="en-US" sz="2000" dirty="0">
                        <a:effectLst/>
                      </a:endParaRPr>
                    </a:p>
                    <a:p>
                      <a:pPr algn="ctr" rtl="1">
                        <a:lnSpc>
                          <a:spcPts val="2400"/>
                        </a:lnSpc>
                        <a:spcAft>
                          <a:spcPts val="0"/>
                        </a:spcAft>
                      </a:pPr>
                      <a:r>
                        <a:rPr lang="ar-SA" sz="2000" dirty="0">
                          <a:effectLst/>
                        </a:rPr>
                        <a:t>الف زیر مرحله ی اول: بازی</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dirty="0">
                          <a:effectLst/>
                        </a:rPr>
                        <a:t>7 سال اول</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dirty="0">
                          <a:effectLst/>
                        </a:rPr>
                        <a:t>مرحله فعالیت</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696953614"/>
                  </a:ext>
                </a:extLst>
              </a:tr>
              <a:tr h="979714">
                <a:tc>
                  <a:txBody>
                    <a:bodyPr/>
                    <a:lstStyle/>
                    <a:p>
                      <a:pPr algn="ctr" rtl="1">
                        <a:lnSpc>
                          <a:spcPts val="2400"/>
                        </a:lnSpc>
                        <a:spcAft>
                          <a:spcPts val="0"/>
                        </a:spcAft>
                      </a:pPr>
                      <a:r>
                        <a:rPr lang="ar-SA" sz="2000">
                          <a:effectLst/>
                        </a:rPr>
                        <a:t>ب زیر مرحله دوم: تادیب</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از هفت سالگی تا بلوغ شرعی</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مرحله حصول قابلیت،تعلیم و تادیب</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8881362"/>
                  </a:ext>
                </a:extLst>
              </a:tr>
              <a:tr h="666206">
                <a:tc>
                  <a:txBody>
                    <a:bodyPr/>
                    <a:lstStyle/>
                    <a:p>
                      <a:pPr algn="ctr" rtl="1">
                        <a:lnSpc>
                          <a:spcPts val="2400"/>
                        </a:lnSpc>
                        <a:spcAft>
                          <a:spcPts val="0"/>
                        </a:spcAft>
                      </a:pPr>
                      <a:r>
                        <a:rPr lang="ar-SA" sz="2000">
                          <a:effectLst/>
                        </a:rPr>
                        <a:t>2.مرحله اسلام</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دهه ی دوم</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مرحله بلوغ و اوج بلوغ</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4088266477"/>
                  </a:ext>
                </a:extLst>
              </a:tr>
              <a:tr h="718457">
                <a:tc>
                  <a:txBody>
                    <a:bodyPr/>
                    <a:lstStyle/>
                    <a:p>
                      <a:pPr algn="ctr" rtl="1">
                        <a:lnSpc>
                          <a:spcPts val="2400"/>
                        </a:lnSpc>
                        <a:spcAft>
                          <a:spcPts val="0"/>
                        </a:spcAft>
                      </a:pPr>
                      <a:r>
                        <a:rPr lang="ar-SA" sz="2000">
                          <a:effectLst/>
                        </a:rPr>
                        <a:t>3.مرحله ایمان</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dirty="0">
                          <a:effectLst/>
                        </a:rPr>
                        <a:t>دهه ی سوم</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مرحله اعتدال</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381768006"/>
                  </a:ext>
                </a:extLst>
              </a:tr>
              <a:tr h="757646">
                <a:tc>
                  <a:txBody>
                    <a:bodyPr/>
                    <a:lstStyle/>
                    <a:p>
                      <a:pPr algn="ctr" rtl="1">
                        <a:lnSpc>
                          <a:spcPts val="2400"/>
                        </a:lnSpc>
                        <a:spcAft>
                          <a:spcPts val="0"/>
                        </a:spcAft>
                      </a:pPr>
                      <a:r>
                        <a:rPr lang="ar-SA" sz="2000">
                          <a:effectLst/>
                        </a:rPr>
                        <a:t>4.مرحله تقوا</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دهه ی چهارم</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مرحله اعتلا</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1185715386"/>
                  </a:ext>
                </a:extLst>
              </a:tr>
              <a:tr h="692331">
                <a:tc>
                  <a:txBody>
                    <a:bodyPr/>
                    <a:lstStyle/>
                    <a:p>
                      <a:pPr algn="ctr" rtl="1">
                        <a:lnSpc>
                          <a:spcPts val="2400"/>
                        </a:lnSpc>
                        <a:spcAft>
                          <a:spcPts val="0"/>
                        </a:spcAft>
                      </a:pPr>
                      <a:r>
                        <a:rPr lang="ar-SA" sz="2000">
                          <a:effectLst/>
                        </a:rPr>
                        <a:t>5.مرحله یقین</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دهه های پنجم-ششم و هفتم</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مرحله بزرگسالی</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881092042"/>
                  </a:ext>
                </a:extLst>
              </a:tr>
              <a:tr h="447151">
                <a:tc>
                  <a:txBody>
                    <a:bodyPr/>
                    <a:lstStyle/>
                    <a:p>
                      <a:pPr algn="ctr" rtl="1">
                        <a:lnSpc>
                          <a:spcPts val="2400"/>
                        </a:lnSpc>
                        <a:spcAft>
                          <a:spcPts val="0"/>
                        </a:spcAft>
                      </a:pPr>
                      <a:r>
                        <a:rPr lang="ar-SA" sz="2000">
                          <a:effectLst/>
                        </a:rPr>
                        <a:t>6. مرحله یقین</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a:effectLst/>
                        </a:rPr>
                        <a:t>دهه ی هشتم و بعد از آن</a:t>
                      </a:r>
                      <a:endParaRPr lang="en-US" sz="200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tc>
                  <a:txBody>
                    <a:bodyPr/>
                    <a:lstStyle/>
                    <a:p>
                      <a:pPr algn="ctr" rtl="1">
                        <a:lnSpc>
                          <a:spcPts val="2400"/>
                        </a:lnSpc>
                        <a:spcAft>
                          <a:spcPts val="0"/>
                        </a:spcAft>
                      </a:pPr>
                      <a:r>
                        <a:rPr lang="ar-SA" sz="2000" dirty="0">
                          <a:effectLst/>
                        </a:rPr>
                        <a:t>مرحله کهنسالی</a:t>
                      </a:r>
                      <a:endParaRPr lang="en-US" sz="2000" dirty="0">
                        <a:effectLst/>
                        <a:latin typeface="Calibri" panose="020F0502020204030204" pitchFamily="34" charset="0"/>
                        <a:ea typeface="Calibri" panose="020F0502020204030204" pitchFamily="34" charset="0"/>
                        <a:cs typeface="B Nazanin" panose="00000400000000000000" pitchFamily="2" charset="-78"/>
                      </a:endParaRPr>
                    </a:p>
                  </a:txBody>
                  <a:tcPr marL="68580" marR="68580" marT="0" marB="0"/>
                </a:tc>
                <a:extLst>
                  <a:ext uri="{0D108BD9-81ED-4DB2-BD59-A6C34878D82A}">
                    <a16:rowId xmlns:a16="http://schemas.microsoft.com/office/drawing/2014/main" xmlns="" val="439648696"/>
                  </a:ext>
                </a:extLst>
              </a:tr>
            </a:tbl>
          </a:graphicData>
        </a:graphic>
      </p:graphicFrame>
    </p:spTree>
    <p:extLst>
      <p:ext uri="{BB962C8B-B14F-4D97-AF65-F5344CB8AC3E}">
        <p14:creationId xmlns:p14="http://schemas.microsoft.com/office/powerpoint/2010/main" val="1222226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88259" y="726141"/>
            <a:ext cx="9508141" cy="5367155"/>
          </a:xfrm>
        </p:spPr>
        <p:txBody>
          <a:bodyPr>
            <a:noAutofit/>
          </a:bodyPr>
          <a:lstStyle/>
          <a:p>
            <a:pPr marL="0" indent="0" algn="just">
              <a:lnSpc>
                <a:spcPct val="150000"/>
              </a:lnSpc>
              <a:buNone/>
            </a:pPr>
            <a:r>
              <a:rPr lang="fa-IR" dirty="0"/>
              <a:t>پیش از ورود به مراحل تربیت ، </a:t>
            </a:r>
            <a:r>
              <a:rPr lang="fa-IR" dirty="0">
                <a:solidFill>
                  <a:srgbClr val="FFC000"/>
                </a:solidFill>
              </a:rPr>
              <a:t>دامنه ی وحدود تربیت </a:t>
            </a:r>
            <a:r>
              <a:rPr lang="fa-IR" dirty="0"/>
              <a:t>را بررسی میکنیم :</a:t>
            </a:r>
          </a:p>
          <a:p>
            <a:pPr algn="just" rtl="1">
              <a:lnSpc>
                <a:spcPct val="150000"/>
              </a:lnSpc>
            </a:pPr>
            <a:r>
              <a:rPr lang="fa-IR" dirty="0"/>
              <a:t>اگر تربیت به معنای پرورش دادن باشد </a:t>
            </a:r>
          </a:p>
          <a:p>
            <a:pPr marL="0" indent="0" algn="just">
              <a:lnSpc>
                <a:spcPct val="150000"/>
              </a:lnSpc>
              <a:buNone/>
            </a:pPr>
            <a:r>
              <a:rPr lang="fa-IR" dirty="0"/>
              <a:t>            دوره ی طفیلی بودن انسان را حیطه کار تربیت می داند .</a:t>
            </a:r>
          </a:p>
          <a:p>
            <a:pPr marL="0" indent="0" algn="just">
              <a:lnSpc>
                <a:spcPct val="150000"/>
              </a:lnSpc>
              <a:buNone/>
            </a:pPr>
            <a:r>
              <a:rPr lang="fa-IR" dirty="0"/>
              <a:t>            مرحله ی پایانی تربیت زمانی است که فرد استقلال پیدا کند.</a:t>
            </a:r>
          </a:p>
          <a:p>
            <a:pPr algn="just" rtl="1">
              <a:lnSpc>
                <a:spcPct val="150000"/>
              </a:lnSpc>
            </a:pPr>
            <a:r>
              <a:rPr lang="fa-IR" dirty="0"/>
              <a:t>اگر تربیت به معنای ربوبی شدن ادمی باشد .</a:t>
            </a:r>
          </a:p>
          <a:p>
            <a:pPr marL="0" indent="0" algn="just">
              <a:lnSpc>
                <a:spcPct val="150000"/>
              </a:lnSpc>
              <a:buNone/>
            </a:pPr>
            <a:r>
              <a:rPr lang="fa-IR" dirty="0"/>
              <a:t>            حیطه کار تربیت تمام گستره ی زندگی را در بر میگیرد .</a:t>
            </a:r>
          </a:p>
          <a:p>
            <a:pPr marL="0" indent="0" algn="just">
              <a:lnSpc>
                <a:spcPct val="150000"/>
              </a:lnSpc>
              <a:buNone/>
            </a:pPr>
            <a:r>
              <a:rPr lang="fa-IR" dirty="0"/>
              <a:t>-از این رو نمیتوان سه هفت سال نخستین زندگی که در احادیث توصیه شده را طرحی برای مراحل تربیت در نظر گرفت </a:t>
            </a:r>
          </a:p>
          <a:p>
            <a:pPr marL="0" indent="0" algn="just">
              <a:lnSpc>
                <a:spcPct val="150000"/>
              </a:lnSpc>
              <a:buNone/>
            </a:pPr>
            <a:endParaRPr lang="en-US" dirty="0"/>
          </a:p>
        </p:txBody>
      </p:sp>
      <p:cxnSp>
        <p:nvCxnSpPr>
          <p:cNvPr id="6" name="Straight Arrow Connector 5"/>
          <p:cNvCxnSpPr/>
          <p:nvPr/>
        </p:nvCxnSpPr>
        <p:spPr>
          <a:xfrm flipH="1">
            <a:off x="8976320" y="2240433"/>
            <a:ext cx="72008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0" name="Straight Arrow Connector 9"/>
          <p:cNvCxnSpPr/>
          <p:nvPr/>
        </p:nvCxnSpPr>
        <p:spPr>
          <a:xfrm flipH="1">
            <a:off x="8976320" y="2878959"/>
            <a:ext cx="720080"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H="1">
            <a:off x="8976320" y="3994648"/>
            <a:ext cx="720080" cy="0"/>
          </a:xfrm>
          <a:prstGeom prst="straightConnector1">
            <a:avLst/>
          </a:prstGeom>
          <a:ln>
            <a:solidFill>
              <a:schemeClr val="bg1">
                <a:lumMod val="95000"/>
                <a:lumOff val="5000"/>
              </a:schemeClr>
            </a:solidFill>
            <a:tailEnd type="triangle"/>
          </a:ln>
        </p:spPr>
        <p:style>
          <a:lnRef idx="3">
            <a:schemeClr val="dk1"/>
          </a:lnRef>
          <a:fillRef idx="0">
            <a:schemeClr val="dk1"/>
          </a:fillRef>
          <a:effectRef idx="2">
            <a:schemeClr val="dk1"/>
          </a:effectRef>
          <a:fontRef idx="minor">
            <a:schemeClr val="tx1"/>
          </a:fontRef>
        </p:style>
      </p:cxnSp>
      <p:sp>
        <p:nvSpPr>
          <p:cNvPr id="2" name="Slide Number Placeholder 1"/>
          <p:cNvSpPr>
            <a:spLocks noGrp="1"/>
          </p:cNvSpPr>
          <p:nvPr>
            <p:ph type="sldNum" sz="quarter" idx="12"/>
          </p:nvPr>
        </p:nvSpPr>
        <p:spPr/>
        <p:txBody>
          <a:bodyPr/>
          <a:lstStyle/>
          <a:p>
            <a:fld id="{D57F1E4F-1CFF-5643-939E-02111984F565}" type="slidenum">
              <a:rPr lang="en-US" smtClean="0"/>
              <a:t>3</a:t>
            </a:fld>
            <a:endParaRPr lang="en-US" dirty="0"/>
          </a:p>
        </p:txBody>
      </p:sp>
    </p:spTree>
    <p:extLst>
      <p:ext uri="{BB962C8B-B14F-4D97-AF65-F5344CB8AC3E}">
        <p14:creationId xmlns:p14="http://schemas.microsoft.com/office/powerpoint/2010/main" val="16862488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8224" y="729135"/>
            <a:ext cx="9503368" cy="5268253"/>
          </a:xfrm>
        </p:spPr>
        <p:txBody>
          <a:bodyPr>
            <a:noAutofit/>
          </a:bodyPr>
          <a:lstStyle/>
          <a:p>
            <a:pPr marL="0" indent="0" algn="just">
              <a:buNone/>
            </a:pPr>
            <a:r>
              <a:rPr lang="fa-IR" sz="2400" dirty="0">
                <a:solidFill>
                  <a:srgbClr val="FFC000"/>
                </a:solidFill>
              </a:rPr>
              <a:t>امام رضا علیه السلام:</a:t>
            </a:r>
          </a:p>
          <a:p>
            <a:pPr marL="0" indent="0" algn="just">
              <a:buNone/>
            </a:pPr>
            <a:r>
              <a:rPr lang="fa-IR" sz="2400" b="1" dirty="0"/>
              <a:t>الإيمانُ فَوقَ الإسلامِ بِدَرَجةٍ، والتَّقوى فَوقَ الإيمانِ بِدَرَجةٍ </a:t>
            </a:r>
            <a:r>
              <a:rPr lang="fa-IR" sz="2400" b="1" dirty="0" smtClean="0"/>
              <a:t>وَ</a:t>
            </a:r>
            <a:r>
              <a:rPr lang="fa-IR" sz="2400" dirty="0"/>
              <a:t>الیقینُ فوق التقوی بدرجةٍ </a:t>
            </a:r>
            <a:r>
              <a:rPr lang="fa-IR" sz="2400" dirty="0" smtClean="0"/>
              <a:t>و لم</a:t>
            </a:r>
            <a:r>
              <a:rPr lang="fa-IR" sz="2400" b="1" dirty="0" smtClean="0"/>
              <a:t> یقُسِّمَ </a:t>
            </a:r>
            <a:r>
              <a:rPr lang="fa-IR" sz="2400" b="1" dirty="0"/>
              <a:t>بَينَ العِبادِ شَيءٌ أقلُّ مِنَ اليقينِ</a:t>
            </a:r>
            <a:r>
              <a:rPr lang="fa-IR" sz="2400" b="1" dirty="0" smtClean="0"/>
              <a:t>؛</a:t>
            </a:r>
          </a:p>
          <a:p>
            <a:pPr marL="0" indent="0" algn="just">
              <a:buNone/>
            </a:pPr>
            <a:endParaRPr lang="fa-IR" sz="2400" b="1" dirty="0"/>
          </a:p>
          <a:p>
            <a:pPr marL="0" indent="0" algn="just">
              <a:buNone/>
            </a:pPr>
            <a:r>
              <a:rPr lang="fa-IR" sz="2400" dirty="0" smtClean="0"/>
              <a:t>ایمان یه درجه از اسلام برتر ، تقوا یک درجه از ایمان برتر و یقین یک درجه از تقوا برتر است .یقین به مقیاس کمتری بین مردم تقسیم شده است.</a:t>
            </a:r>
          </a:p>
          <a:p>
            <a:pPr marL="0" indent="0" algn="just">
              <a:buNone/>
            </a:pPr>
            <a:endParaRPr lang="en-US" sz="2400" dirty="0" smtClean="0"/>
          </a:p>
          <a:p>
            <a:pPr algn="just" rtl="1"/>
            <a:r>
              <a:rPr lang="fa-IR" sz="2400" dirty="0" smtClean="0">
                <a:solidFill>
                  <a:srgbClr val="FFC000"/>
                </a:solidFill>
              </a:rPr>
              <a:t>جریان ربوبی شدن ادمی چهار مرحله دارد:</a:t>
            </a:r>
          </a:p>
          <a:p>
            <a:pPr marL="457200" indent="-457200" algn="just">
              <a:buFont typeface="+mj-lt"/>
              <a:buAutoNum type="arabicPeriod"/>
            </a:pPr>
            <a:r>
              <a:rPr lang="fa-IR" sz="2400" dirty="0" smtClean="0"/>
              <a:t>مرحله اسلام </a:t>
            </a:r>
          </a:p>
          <a:p>
            <a:pPr marL="457200" indent="-457200" algn="just">
              <a:buFont typeface="+mj-lt"/>
              <a:buAutoNum type="arabicPeriod"/>
            </a:pPr>
            <a:r>
              <a:rPr lang="fa-IR" sz="2400" dirty="0" smtClean="0"/>
              <a:t>مرحله ایمان</a:t>
            </a:r>
          </a:p>
          <a:p>
            <a:pPr marL="457200" indent="-457200" algn="just">
              <a:buFont typeface="+mj-lt"/>
              <a:buAutoNum type="arabicPeriod"/>
            </a:pPr>
            <a:r>
              <a:rPr lang="fa-IR" sz="2400" dirty="0" smtClean="0"/>
              <a:t>مرحله تقوا</a:t>
            </a:r>
          </a:p>
          <a:p>
            <a:pPr marL="457200" indent="-457200" algn="just">
              <a:buFont typeface="+mj-lt"/>
              <a:buAutoNum type="arabicPeriod"/>
            </a:pPr>
            <a:r>
              <a:rPr lang="fa-IR" sz="2400" dirty="0" smtClean="0"/>
              <a:t>مرحله یقین</a:t>
            </a:r>
          </a:p>
          <a:p>
            <a:pPr marL="0" indent="0" algn="just">
              <a:buNone/>
            </a:pPr>
            <a:r>
              <a:rPr lang="fa-IR" sz="2400" dirty="0" smtClean="0"/>
              <a:t>         </a:t>
            </a:r>
            <a:r>
              <a:rPr lang="en-US" sz="2400" dirty="0" smtClean="0"/>
              <a:t> </a:t>
            </a:r>
          </a:p>
          <a:p>
            <a:pPr marL="0" indent="0" algn="just">
              <a:buNone/>
            </a:pPr>
            <a:endParaRPr lang="en-US" sz="2400" dirty="0"/>
          </a:p>
          <a:p>
            <a:pPr marL="0" indent="0" algn="just">
              <a:buNone/>
            </a:pPr>
            <a:r>
              <a:rPr lang="en-US" sz="2400" dirty="0" smtClean="0"/>
              <a:t>                 </a:t>
            </a:r>
            <a:endParaRPr lang="fa-IR" sz="2400" dirty="0"/>
          </a:p>
        </p:txBody>
      </p:sp>
      <p:sp>
        <p:nvSpPr>
          <p:cNvPr id="2" name="Slide Number Placeholder 1"/>
          <p:cNvSpPr>
            <a:spLocks noGrp="1"/>
          </p:cNvSpPr>
          <p:nvPr>
            <p:ph type="sldNum" sz="quarter" idx="12"/>
          </p:nvPr>
        </p:nvSpPr>
        <p:spPr/>
        <p:txBody>
          <a:bodyPr/>
          <a:lstStyle/>
          <a:p>
            <a:fld id="{D57F1E4F-1CFF-5643-939E-02111984F565}" type="slidenum">
              <a:rPr lang="en-US" smtClean="0"/>
              <a:t>4</a:t>
            </a:fld>
            <a:endParaRPr lang="en-US" dirty="0"/>
          </a:p>
        </p:txBody>
      </p:sp>
    </p:spTree>
    <p:extLst>
      <p:ext uri="{BB962C8B-B14F-4D97-AF65-F5344CB8AC3E}">
        <p14:creationId xmlns:p14="http://schemas.microsoft.com/office/powerpoint/2010/main" val="16270589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306" y="847164"/>
            <a:ext cx="9266094" cy="5246131"/>
          </a:xfrm>
        </p:spPr>
        <p:txBody>
          <a:bodyPr>
            <a:normAutofit/>
          </a:bodyPr>
          <a:lstStyle/>
          <a:p>
            <a:pPr marL="0" indent="0">
              <a:buNone/>
            </a:pPr>
            <a:r>
              <a:rPr lang="fa-IR" sz="2400" dirty="0" smtClean="0"/>
              <a:t>در راستای همین روایت قبل ، علامه طباطبایی در المیزان نمونه ای مرحله بندی اورده است : </a:t>
            </a:r>
          </a:p>
          <a:p>
            <a:pPr marL="0" indent="0">
              <a:buNone/>
            </a:pPr>
            <a:r>
              <a:rPr lang="fa-IR" sz="2400" dirty="0" smtClean="0">
                <a:solidFill>
                  <a:srgbClr val="FFC000"/>
                </a:solidFill>
              </a:rPr>
              <a:t>مفهوم دوسویه ی اسلام – ایمان چهار مرتبه دارد :</a:t>
            </a:r>
          </a:p>
          <a:p>
            <a:pPr algn="r" rtl="1"/>
            <a:r>
              <a:rPr lang="fa-IR" sz="2400" dirty="0" smtClean="0">
                <a:solidFill>
                  <a:srgbClr val="FFC000"/>
                </a:solidFill>
              </a:rPr>
              <a:t>مرتبه اول </a:t>
            </a:r>
            <a:r>
              <a:rPr lang="fa-IR" sz="2400" dirty="0" smtClean="0"/>
              <a:t>اسلام – ایمان :</a:t>
            </a:r>
          </a:p>
          <a:p>
            <a:pPr algn="r" rtl="1">
              <a:buFont typeface="Wingdings" panose="05000000000000000000" pitchFamily="2" charset="2"/>
              <a:buChar char="ü"/>
            </a:pPr>
            <a:r>
              <a:rPr lang="fa-IR" sz="2400" dirty="0" smtClean="0"/>
              <a:t>قبول ظاهری اوامر و نواهی الهی </a:t>
            </a:r>
          </a:p>
          <a:p>
            <a:pPr algn="r" rtl="1">
              <a:buFont typeface="Wingdings" panose="05000000000000000000" pitchFamily="2" charset="2"/>
              <a:buChar char="ü"/>
            </a:pPr>
            <a:r>
              <a:rPr lang="fa-IR" sz="2400" dirty="0" smtClean="0"/>
              <a:t>با ذکر شهادتین حاصل می شود ( ولو در باطن خلاف ان باشد)</a:t>
            </a:r>
          </a:p>
          <a:p>
            <a:pPr algn="r" rtl="1">
              <a:buFont typeface="Wingdings" panose="05000000000000000000" pitchFamily="2" charset="2"/>
              <a:buChar char="ü"/>
            </a:pPr>
            <a:r>
              <a:rPr lang="fa-IR" sz="2400" dirty="0" smtClean="0"/>
              <a:t>عمل به غالب احکام فرعی </a:t>
            </a:r>
          </a:p>
          <a:p>
            <a:pPr marL="0" indent="0">
              <a:buNone/>
            </a:pPr>
            <a:endParaRPr lang="fa-IR" sz="2400" dirty="0"/>
          </a:p>
          <a:p>
            <a:pPr algn="r" rtl="1"/>
            <a:r>
              <a:rPr lang="fa-IR" sz="2400" dirty="0" smtClean="0">
                <a:solidFill>
                  <a:srgbClr val="FFC000"/>
                </a:solidFill>
              </a:rPr>
              <a:t>مرحله دوم </a:t>
            </a:r>
            <a:r>
              <a:rPr lang="fa-IR" sz="2400" dirty="0" smtClean="0"/>
              <a:t>اسلام – ایمان  :</a:t>
            </a:r>
          </a:p>
          <a:p>
            <a:pPr algn="r" rtl="1">
              <a:buFont typeface="Wingdings" panose="05000000000000000000" pitchFamily="2" charset="2"/>
              <a:buChar char="ü"/>
            </a:pPr>
            <a:r>
              <a:rPr lang="fa-IR" sz="2400" dirty="0" smtClean="0"/>
              <a:t>تسلیم قلبی به بیشتر اعتقادات و انجام عمل صالح (</a:t>
            </a:r>
            <a:r>
              <a:rPr lang="fa-IR" sz="2400" dirty="0"/>
              <a:t>گرچه گاه تخلفی صورت پذیرد </a:t>
            </a:r>
            <a:r>
              <a:rPr lang="fa-IR" sz="2400" dirty="0" smtClean="0"/>
              <a:t>)</a:t>
            </a:r>
          </a:p>
          <a:p>
            <a:pPr algn="r" rtl="1">
              <a:buFont typeface="Wingdings" panose="05000000000000000000" pitchFamily="2" charset="2"/>
              <a:buChar char="ü"/>
            </a:pPr>
            <a:r>
              <a:rPr lang="fa-IR" sz="2400" dirty="0" smtClean="0"/>
              <a:t>اعتقاد تفصیلی به تمام حقایق دین </a:t>
            </a:r>
          </a:p>
          <a:p>
            <a:pPr algn="r" rtl="1">
              <a:buFont typeface="Wingdings" panose="05000000000000000000" pitchFamily="2" charset="2"/>
              <a:buChar char="ü"/>
            </a:pPr>
            <a:endParaRPr lang="fa-IR" sz="2400" dirty="0"/>
          </a:p>
        </p:txBody>
      </p:sp>
      <p:sp>
        <p:nvSpPr>
          <p:cNvPr id="2" name="Slide Number Placeholder 1"/>
          <p:cNvSpPr>
            <a:spLocks noGrp="1"/>
          </p:cNvSpPr>
          <p:nvPr>
            <p:ph type="sldNum" sz="quarter" idx="12"/>
          </p:nvPr>
        </p:nvSpPr>
        <p:spPr/>
        <p:txBody>
          <a:bodyPr/>
          <a:lstStyle/>
          <a:p>
            <a:fld id="{D57F1E4F-1CFF-5643-939E-02111984F565}" type="slidenum">
              <a:rPr lang="en-US" smtClean="0"/>
              <a:t>5</a:t>
            </a:fld>
            <a:endParaRPr lang="en-US" dirty="0"/>
          </a:p>
        </p:txBody>
      </p:sp>
    </p:spTree>
    <p:extLst>
      <p:ext uri="{BB962C8B-B14F-4D97-AF65-F5344CB8AC3E}">
        <p14:creationId xmlns:p14="http://schemas.microsoft.com/office/powerpoint/2010/main" val="27771948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494" y="376518"/>
            <a:ext cx="9512914" cy="5860794"/>
          </a:xfrm>
        </p:spPr>
        <p:txBody>
          <a:bodyPr>
            <a:normAutofit/>
          </a:bodyPr>
          <a:lstStyle/>
          <a:p>
            <a:pPr algn="just" rtl="1"/>
            <a:r>
              <a:rPr lang="fa-IR" sz="2400" dirty="0" smtClean="0">
                <a:solidFill>
                  <a:srgbClr val="FFC000"/>
                </a:solidFill>
              </a:rPr>
              <a:t>مرتبه سوم </a:t>
            </a:r>
            <a:r>
              <a:rPr lang="fa-IR" sz="2400" dirty="0" smtClean="0"/>
              <a:t>اسلام – ایمان :</a:t>
            </a:r>
          </a:p>
          <a:p>
            <a:pPr algn="just" rtl="1">
              <a:buFont typeface="Wingdings" panose="05000000000000000000" pitchFamily="2" charset="2"/>
              <a:buChar char="ü"/>
            </a:pPr>
            <a:r>
              <a:rPr lang="fa-IR" sz="2400" dirty="0" smtClean="0"/>
              <a:t>تسلیم بودن همه قوا و کشش های درونی </a:t>
            </a:r>
          </a:p>
          <a:p>
            <a:pPr algn="just" rtl="1">
              <a:buFont typeface="Wingdings" panose="05000000000000000000" pitchFamily="2" charset="2"/>
              <a:buChar char="ü"/>
            </a:pPr>
            <a:r>
              <a:rPr lang="fa-IR" sz="2400" dirty="0" smtClean="0"/>
              <a:t>تصمیم در ظاهر و باطن </a:t>
            </a:r>
          </a:p>
          <a:p>
            <a:pPr algn="just" rtl="1">
              <a:buFont typeface="Wingdings" panose="05000000000000000000" pitchFamily="2" charset="2"/>
              <a:buChar char="ü"/>
            </a:pPr>
            <a:endParaRPr lang="fa-IR" sz="2400" dirty="0"/>
          </a:p>
          <a:p>
            <a:pPr algn="just" rtl="1"/>
            <a:r>
              <a:rPr lang="fa-IR" sz="2400" dirty="0" smtClean="0">
                <a:solidFill>
                  <a:srgbClr val="FFC000"/>
                </a:solidFill>
              </a:rPr>
              <a:t>مرتبه چهارم </a:t>
            </a:r>
            <a:r>
              <a:rPr lang="fa-IR" sz="2400" dirty="0" smtClean="0"/>
              <a:t>اسلام – ایمان :</a:t>
            </a:r>
          </a:p>
          <a:p>
            <a:pPr algn="just" rtl="1">
              <a:buFont typeface="Wingdings" panose="05000000000000000000" pitchFamily="2" charset="2"/>
              <a:buChar char="ü"/>
            </a:pPr>
            <a:r>
              <a:rPr lang="fa-IR" sz="2400" dirty="0" smtClean="0"/>
              <a:t>حاصل اراده ادمی نیست ، تماما موهبتی است </a:t>
            </a:r>
          </a:p>
          <a:p>
            <a:pPr algn="just" rtl="1">
              <a:buFont typeface="Wingdings" panose="05000000000000000000" pitchFamily="2" charset="2"/>
              <a:buChar char="ü"/>
            </a:pPr>
            <a:r>
              <a:rPr lang="fa-IR" sz="2400" dirty="0" smtClean="0"/>
              <a:t>یقین به استقلال نداشتن خود و ما سوی الله </a:t>
            </a:r>
          </a:p>
          <a:p>
            <a:pPr algn="just" rtl="1">
              <a:buFont typeface="Wingdings" panose="05000000000000000000" pitchFamily="2" charset="2"/>
              <a:buChar char="ü"/>
            </a:pPr>
            <a:r>
              <a:rPr lang="fa-IR" sz="2400" dirty="0" smtClean="0"/>
              <a:t>علامت این ایمان این است که هیچ حادثه ی مومن را به حزن نمی افکند</a:t>
            </a:r>
          </a:p>
          <a:p>
            <a:pPr marL="0" indent="0" algn="just">
              <a:buNone/>
            </a:pPr>
            <a:r>
              <a:rPr lang="fa-IR" sz="2400" dirty="0" smtClean="0"/>
              <a:t>         ما به این چهار مرتبه که به نوعی همان اسلام ، ایمان ، تقوا و یقین هستند مرحله تمهید را (که ناظر به قبل از مرحله اسلام است )اضافه میکنیم و در نهایت پنج مرحله خواهیم داشت.</a:t>
            </a:r>
          </a:p>
          <a:p>
            <a:pPr algn="just" rtl="1">
              <a:buFont typeface="Wingdings" panose="05000000000000000000" pitchFamily="2" charset="2"/>
              <a:buChar char="ü"/>
            </a:pPr>
            <a:endParaRPr lang="fa-IR" sz="2400" dirty="0" smtClean="0"/>
          </a:p>
          <a:p>
            <a:pPr marL="0" indent="0" algn="just">
              <a:buNone/>
            </a:pPr>
            <a:endParaRPr lang="fa-IR" sz="2400" dirty="0"/>
          </a:p>
          <a:p>
            <a:pPr algn="just" rtl="1"/>
            <a:endParaRPr lang="fa-IR" sz="2400" dirty="0" smtClean="0"/>
          </a:p>
          <a:p>
            <a:pPr algn="just" rtl="1"/>
            <a:endParaRPr lang="fa-IR" sz="2400" dirty="0"/>
          </a:p>
        </p:txBody>
      </p:sp>
      <p:cxnSp>
        <p:nvCxnSpPr>
          <p:cNvPr id="5" name="Straight Arrow Connector 4"/>
          <p:cNvCxnSpPr/>
          <p:nvPr/>
        </p:nvCxnSpPr>
        <p:spPr>
          <a:xfrm flipH="1">
            <a:off x="9142458" y="4555976"/>
            <a:ext cx="792088"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Slide Number Placeholder 1"/>
          <p:cNvSpPr>
            <a:spLocks noGrp="1"/>
          </p:cNvSpPr>
          <p:nvPr>
            <p:ph type="sldNum" sz="quarter" idx="12"/>
          </p:nvPr>
        </p:nvSpPr>
        <p:spPr/>
        <p:txBody>
          <a:bodyPr/>
          <a:lstStyle/>
          <a:p>
            <a:fld id="{D57F1E4F-1CFF-5643-939E-02111984F565}" type="slidenum">
              <a:rPr lang="en-US" smtClean="0"/>
              <a:t>6</a:t>
            </a:fld>
            <a:endParaRPr lang="en-US" dirty="0"/>
          </a:p>
        </p:txBody>
      </p:sp>
    </p:spTree>
    <p:extLst>
      <p:ext uri="{BB962C8B-B14F-4D97-AF65-F5344CB8AC3E}">
        <p14:creationId xmlns:p14="http://schemas.microsoft.com/office/powerpoint/2010/main" val="15978301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624" y="692696"/>
            <a:ext cx="9490792" cy="5681210"/>
          </a:xfrm>
        </p:spPr>
        <p:txBody>
          <a:bodyPr>
            <a:noAutofit/>
          </a:bodyPr>
          <a:lstStyle/>
          <a:p>
            <a:pPr marL="0" indent="0" algn="just">
              <a:buNone/>
            </a:pPr>
            <a:r>
              <a:rPr lang="fa-IR" sz="2400" dirty="0" smtClean="0"/>
              <a:t>حال به توضیح هر مرحله می پردازیم :</a:t>
            </a:r>
          </a:p>
          <a:p>
            <a:pPr algn="just" rtl="1"/>
            <a:r>
              <a:rPr lang="fa-IR" sz="2400" dirty="0" smtClean="0">
                <a:solidFill>
                  <a:srgbClr val="FFC000"/>
                </a:solidFill>
              </a:rPr>
              <a:t>مرحله اول تمهید : </a:t>
            </a:r>
          </a:p>
          <a:p>
            <a:pPr algn="just" rtl="1">
              <a:buFont typeface="Wingdings" panose="05000000000000000000" pitchFamily="2" charset="2"/>
              <a:buChar char="ü"/>
            </a:pPr>
            <a:r>
              <a:rPr lang="fa-IR" sz="2400" dirty="0" smtClean="0"/>
              <a:t>محدوده این مرحله از هنگام تولد ( و بلکه پیش از ان ) تا بلوغ شرعی</a:t>
            </a:r>
          </a:p>
          <a:p>
            <a:pPr algn="just" rtl="1">
              <a:buFont typeface="Wingdings" panose="05000000000000000000" pitchFamily="2" charset="2"/>
              <a:buChar char="ü"/>
            </a:pPr>
            <a:r>
              <a:rPr lang="fa-IR" sz="2400" dirty="0" smtClean="0"/>
              <a:t>مراد از این مرحله ، اماده سازی کودک برای ورود در قلمرو اصلی تربیت است </a:t>
            </a:r>
          </a:p>
          <a:p>
            <a:pPr marL="0" indent="0" algn="just">
              <a:buNone/>
            </a:pPr>
            <a:endParaRPr lang="fa-IR" sz="2400" dirty="0"/>
          </a:p>
          <a:p>
            <a:pPr algn="just" rtl="1">
              <a:buFont typeface="Wingdings" panose="05000000000000000000" pitchFamily="2" charset="2"/>
              <a:buChar char="v"/>
            </a:pPr>
            <a:r>
              <a:rPr lang="fa-IR" sz="2400" dirty="0" smtClean="0"/>
              <a:t>در مقایسه مرحله تمهید با طرح سه هفت سال :</a:t>
            </a:r>
          </a:p>
          <a:p>
            <a:pPr algn="just" rtl="1">
              <a:buFont typeface="Wingdings" panose="05000000000000000000" pitchFamily="2" charset="2"/>
              <a:buChar char="v"/>
            </a:pPr>
            <a:r>
              <a:rPr lang="fa-IR" sz="2400" dirty="0" smtClean="0"/>
              <a:t>باید گفت که مرحله تمهید شامل دو مرحله بازی و تادیب است</a:t>
            </a:r>
          </a:p>
          <a:p>
            <a:pPr marL="0" indent="0" algn="just">
              <a:buNone/>
            </a:pPr>
            <a:r>
              <a:rPr lang="fa-IR" sz="2400" dirty="0" smtClean="0"/>
              <a:t>                                الف : زیر مرحله اول : بازی ( تا هفت سالگی ) </a:t>
            </a:r>
          </a:p>
          <a:p>
            <a:pPr algn="just" rtl="1">
              <a:buFont typeface="Wingdings" panose="05000000000000000000" pitchFamily="2" charset="2"/>
              <a:buChar char="v"/>
            </a:pPr>
            <a:r>
              <a:rPr lang="fa-IR" sz="2400" dirty="0" smtClean="0"/>
              <a:t>مرحله تمهید  </a:t>
            </a:r>
          </a:p>
          <a:p>
            <a:pPr marL="0" indent="0" algn="just">
              <a:buNone/>
            </a:pPr>
            <a:r>
              <a:rPr lang="fa-IR" sz="2400" dirty="0"/>
              <a:t> </a:t>
            </a:r>
            <a:r>
              <a:rPr lang="fa-IR" sz="2400" dirty="0" smtClean="0"/>
              <a:t>                              ب : زیر مرحله دوم: تادیب (</a:t>
            </a:r>
            <a:r>
              <a:rPr lang="fa-IR" sz="2400" b="1" dirty="0"/>
              <a:t> از هفت سالگی تا بلوغ شرعی)   </a:t>
            </a:r>
          </a:p>
        </p:txBody>
      </p:sp>
      <p:grpSp>
        <p:nvGrpSpPr>
          <p:cNvPr id="2" name="Group 1"/>
          <p:cNvGrpSpPr/>
          <p:nvPr/>
        </p:nvGrpSpPr>
        <p:grpSpPr>
          <a:xfrm>
            <a:off x="7532260" y="4490900"/>
            <a:ext cx="576064" cy="792088"/>
            <a:chOff x="7680176" y="4437112"/>
            <a:chExt cx="576064" cy="792088"/>
          </a:xfrm>
        </p:grpSpPr>
        <p:cxnSp>
          <p:nvCxnSpPr>
            <p:cNvPr id="5" name="Straight Arrow Connector 4"/>
            <p:cNvCxnSpPr/>
            <p:nvPr/>
          </p:nvCxnSpPr>
          <p:spPr>
            <a:xfrm flipH="1" flipV="1">
              <a:off x="7680176" y="4437112"/>
              <a:ext cx="576064" cy="3600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7680176" y="4797152"/>
              <a:ext cx="576064" cy="4320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 name="Slide Number Placeholder 3"/>
          <p:cNvSpPr>
            <a:spLocks noGrp="1"/>
          </p:cNvSpPr>
          <p:nvPr>
            <p:ph type="sldNum" sz="quarter" idx="12"/>
          </p:nvPr>
        </p:nvSpPr>
        <p:spPr/>
        <p:txBody>
          <a:bodyPr/>
          <a:lstStyle/>
          <a:p>
            <a:fld id="{D57F1E4F-1CFF-5643-939E-02111984F565}" type="slidenum">
              <a:rPr lang="en-US" smtClean="0"/>
              <a:t>7</a:t>
            </a:fld>
            <a:endParaRPr lang="en-US" dirty="0"/>
          </a:p>
        </p:txBody>
      </p:sp>
    </p:spTree>
    <p:extLst>
      <p:ext uri="{BB962C8B-B14F-4D97-AF65-F5344CB8AC3E}">
        <p14:creationId xmlns:p14="http://schemas.microsoft.com/office/powerpoint/2010/main" val="5114622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3592" y="692696"/>
            <a:ext cx="7344816" cy="5472608"/>
          </a:xfrm>
        </p:spPr>
        <p:txBody>
          <a:bodyPr>
            <a:normAutofit/>
          </a:bodyPr>
          <a:lstStyle/>
          <a:p>
            <a:pPr algn="r" rtl="1"/>
            <a:r>
              <a:rPr lang="fa-IR" sz="2400" dirty="0" smtClean="0">
                <a:solidFill>
                  <a:srgbClr val="FFC000"/>
                </a:solidFill>
              </a:rPr>
              <a:t>الف : بازی : </a:t>
            </a:r>
          </a:p>
          <a:p>
            <a:pPr marL="0" indent="0">
              <a:buNone/>
            </a:pPr>
            <a:r>
              <a:rPr lang="fa-IR" sz="2400" dirty="0"/>
              <a:t>دِعْ إِبْنَک یلْعَبُ سَبْعَ </a:t>
            </a:r>
            <a:r>
              <a:rPr lang="fa-IR" sz="2400" dirty="0" smtClean="0"/>
              <a:t>سَنینَ : (فرزندت را واگذار تا به مدت هفت سال بازی کند)</a:t>
            </a:r>
          </a:p>
          <a:p>
            <a:pPr algn="r" rtl="1">
              <a:buFont typeface="Wingdings" panose="05000000000000000000" pitchFamily="2" charset="2"/>
              <a:buChar char="ü"/>
            </a:pPr>
            <a:r>
              <a:rPr lang="fa-IR" sz="2400" dirty="0" smtClean="0"/>
              <a:t>ویژگی اساسی هفت سال اول از حیث تربیتی رها گذاشتن کودک و در نتیجه بازیست .</a:t>
            </a:r>
          </a:p>
          <a:p>
            <a:pPr algn="r" rtl="1">
              <a:buFont typeface="Wingdings" panose="05000000000000000000" pitchFamily="2" charset="2"/>
              <a:buChar char="ü"/>
            </a:pPr>
            <a:endParaRPr lang="fa-IR" sz="2400" dirty="0" smtClean="0"/>
          </a:p>
          <a:p>
            <a:pPr marL="0" indent="0">
              <a:buNone/>
            </a:pPr>
            <a:r>
              <a:rPr lang="fa-IR" sz="2400" dirty="0" smtClean="0">
                <a:solidFill>
                  <a:srgbClr val="FFC000"/>
                </a:solidFill>
              </a:rPr>
              <a:t>تاثیرات عمده بازی :</a:t>
            </a:r>
          </a:p>
          <a:p>
            <a:pPr algn="r" rtl="1">
              <a:buFont typeface="Wingdings" panose="05000000000000000000" pitchFamily="2" charset="2"/>
              <a:buChar char="ü"/>
            </a:pPr>
            <a:r>
              <a:rPr lang="fa-IR" sz="2400" dirty="0" smtClean="0"/>
              <a:t>فراهم اوردن زمینه ی نضجه فیزیکی و کنترل بدنی</a:t>
            </a:r>
          </a:p>
          <a:p>
            <a:pPr algn="r" rtl="1">
              <a:buFont typeface="Wingdings" panose="05000000000000000000" pitchFamily="2" charset="2"/>
              <a:buChar char="ü"/>
            </a:pPr>
            <a:r>
              <a:rPr lang="fa-IR" sz="2400" dirty="0" smtClean="0"/>
              <a:t>تکوین ساختمان شخصیت کودک</a:t>
            </a:r>
          </a:p>
          <a:p>
            <a:pPr algn="r" rtl="1">
              <a:buFont typeface="Wingdings" panose="05000000000000000000" pitchFamily="2" charset="2"/>
              <a:buChar char="ü"/>
            </a:pPr>
            <a:r>
              <a:rPr lang="fa-IR" sz="2400" dirty="0" smtClean="0"/>
              <a:t>تحول اجتماعی و پیشرفت روابط</a:t>
            </a:r>
          </a:p>
          <a:p>
            <a:pPr algn="r" rtl="1">
              <a:buFont typeface="Wingdings" panose="05000000000000000000" pitchFamily="2" charset="2"/>
              <a:buChar char="ü"/>
            </a:pPr>
            <a:r>
              <a:rPr lang="fa-IR" sz="2400" dirty="0" smtClean="0"/>
              <a:t>شکوفای خلاقیت </a:t>
            </a:r>
            <a:endParaRPr lang="fa-IR" sz="2400" dirty="0"/>
          </a:p>
        </p:txBody>
      </p:sp>
      <p:sp>
        <p:nvSpPr>
          <p:cNvPr id="2" name="Slide Number Placeholder 1"/>
          <p:cNvSpPr>
            <a:spLocks noGrp="1"/>
          </p:cNvSpPr>
          <p:nvPr>
            <p:ph type="sldNum" sz="quarter" idx="12"/>
          </p:nvPr>
        </p:nvSpPr>
        <p:spPr/>
        <p:txBody>
          <a:bodyPr/>
          <a:lstStyle/>
          <a:p>
            <a:fld id="{D57F1E4F-1CFF-5643-939E-02111984F565}" type="slidenum">
              <a:rPr lang="en-US" smtClean="0"/>
              <a:t>8</a:t>
            </a:fld>
            <a:endParaRPr lang="en-US" dirty="0"/>
          </a:p>
        </p:txBody>
      </p:sp>
    </p:spTree>
    <p:extLst>
      <p:ext uri="{BB962C8B-B14F-4D97-AF65-F5344CB8AC3E}">
        <p14:creationId xmlns:p14="http://schemas.microsoft.com/office/powerpoint/2010/main" val="25156762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8565" y="724362"/>
            <a:ext cx="9494694" cy="5649543"/>
          </a:xfrm>
        </p:spPr>
        <p:txBody>
          <a:bodyPr>
            <a:normAutofit/>
          </a:bodyPr>
          <a:lstStyle/>
          <a:p>
            <a:pPr marL="0" indent="0">
              <a:buNone/>
            </a:pPr>
            <a:r>
              <a:rPr lang="fa-IR" sz="2800" dirty="0" smtClean="0"/>
              <a:t>در زیر مرحله حاظر ( بازی) باید اصول و روش های زیر را بکار بست :</a:t>
            </a:r>
          </a:p>
          <a:p>
            <a:pPr marL="0" indent="0">
              <a:buNone/>
            </a:pPr>
            <a:r>
              <a:rPr lang="fa-IR" sz="2800" b="1" dirty="0" smtClean="0">
                <a:solidFill>
                  <a:srgbClr val="FFC000"/>
                </a:solidFill>
              </a:rPr>
              <a:t>1. اصل تغییر ظاهر و روش تلقین به نفس : </a:t>
            </a:r>
          </a:p>
          <a:p>
            <a:pPr algn="r" rtl="1">
              <a:buFont typeface="Wingdings" panose="05000000000000000000" pitchFamily="2" charset="2"/>
              <a:buChar char="ü"/>
            </a:pPr>
            <a:r>
              <a:rPr lang="fa-IR" sz="2800" dirty="0" smtClean="0"/>
              <a:t>یکی از مهمترین اصول تربیتی است .</a:t>
            </a:r>
          </a:p>
          <a:p>
            <a:pPr algn="r" rtl="1">
              <a:buFont typeface="Wingdings" panose="05000000000000000000" pitchFamily="2" charset="2"/>
              <a:buChar char="ü"/>
            </a:pPr>
            <a:r>
              <a:rPr lang="fa-IR" sz="2800" dirty="0" smtClean="0"/>
              <a:t>طبق این اصل باید ظواهر کودک را به سمت گفتارها و رفتارهای مطلوب سوق داد.</a:t>
            </a:r>
          </a:p>
          <a:p>
            <a:pPr algn="r" rtl="1">
              <a:buFont typeface="Wingdings" panose="05000000000000000000" pitchFamily="2" charset="2"/>
              <a:buChar char="v"/>
            </a:pPr>
            <a:r>
              <a:rPr lang="fa-IR" sz="2800" dirty="0" smtClean="0"/>
              <a:t>از روش های اجرای این اصل روش تلقین به نفس است (تلقین قولی – فعلی )</a:t>
            </a:r>
          </a:p>
          <a:p>
            <a:pPr marL="0" indent="0">
              <a:buNone/>
            </a:pPr>
            <a:r>
              <a:rPr lang="fa-IR" sz="2800" dirty="0" smtClean="0"/>
              <a:t>تلقین قولی : یعنی به کودک بیاموزیم سخنانی را بر زبان جاری کند و از این طریق در معرض حالات مطلوب درونی قرار گیرد </a:t>
            </a:r>
          </a:p>
          <a:p>
            <a:pPr algn="r" rtl="1">
              <a:buFontTx/>
              <a:buChar char="-"/>
            </a:pPr>
            <a:r>
              <a:rPr lang="fa-IR" sz="2800" dirty="0"/>
              <a:t>عموما تلقین کودک به خود ، در پی تلقین دیگران به وی است . مثلا: والدین رفتارهای مطلوب را در خلوت و چه در حضور دیگران به کودک خود نسبت دهند ، کم کم کودک خود جملات را تکرار میکند و در عمل اشکار می سازد .</a:t>
            </a:r>
          </a:p>
        </p:txBody>
      </p:sp>
      <p:sp>
        <p:nvSpPr>
          <p:cNvPr id="2" name="Slide Number Placeholder 1"/>
          <p:cNvSpPr>
            <a:spLocks noGrp="1"/>
          </p:cNvSpPr>
          <p:nvPr>
            <p:ph type="sldNum" sz="quarter" idx="12"/>
          </p:nvPr>
        </p:nvSpPr>
        <p:spPr/>
        <p:txBody>
          <a:bodyPr/>
          <a:lstStyle/>
          <a:p>
            <a:fld id="{D57F1E4F-1CFF-5643-939E-02111984F565}" type="slidenum">
              <a:rPr lang="en-US" smtClean="0"/>
              <a:t>9</a:t>
            </a:fld>
            <a:endParaRPr lang="en-US" dirty="0"/>
          </a:p>
        </p:txBody>
      </p:sp>
    </p:spTree>
    <p:extLst>
      <p:ext uri="{BB962C8B-B14F-4D97-AF65-F5344CB8AC3E}">
        <p14:creationId xmlns:p14="http://schemas.microsoft.com/office/powerpoint/2010/main" val="1743887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Custom 2">
      <a:majorFont>
        <a:latin typeface="Century Gothic"/>
        <a:ea typeface=""/>
        <a:cs typeface="B Nazanin"/>
      </a:majorFont>
      <a:minorFont>
        <a:latin typeface="Century Gothic"/>
        <a:ea typeface=""/>
        <a:cs typeface="B Nazani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115</TotalTime>
  <Words>2879</Words>
  <Application>Microsoft Office PowerPoint</Application>
  <PresentationFormat>Custom</PresentationFormat>
  <Paragraphs>244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mojtaba</dc:creator>
  <cp:lastModifiedBy>1</cp:lastModifiedBy>
  <cp:revision>21</cp:revision>
  <dcterms:created xsi:type="dcterms:W3CDTF">2016-05-25T12:20:48Z</dcterms:created>
  <dcterms:modified xsi:type="dcterms:W3CDTF">2020-04-05T20:14:39Z</dcterms:modified>
</cp:coreProperties>
</file>